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300" r:id="rId4"/>
    <p:sldId id="264" r:id="rId5"/>
    <p:sldId id="265" r:id="rId6"/>
    <p:sldId id="266" r:id="rId7"/>
    <p:sldId id="267" r:id="rId8"/>
    <p:sldId id="268" r:id="rId9"/>
    <p:sldId id="26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57" r:id="rId28"/>
    <p:sldId id="289" r:id="rId29"/>
    <p:sldId id="290" r:id="rId30"/>
    <p:sldId id="291" r:id="rId31"/>
    <p:sldId id="292" r:id="rId32"/>
    <p:sldId id="294" r:id="rId33"/>
    <p:sldId id="293" r:id="rId34"/>
    <p:sldId id="295" r:id="rId35"/>
    <p:sldId id="296" r:id="rId36"/>
    <p:sldId id="297" r:id="rId37"/>
    <p:sldId id="299" r:id="rId38"/>
    <p:sldId id="298" r:id="rId39"/>
    <p:sldId id="258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96361"/>
  </p:normalViewPr>
  <p:slideViewPr>
    <p:cSldViewPr snapToGrid="0" snapToObjects="1">
      <p:cViewPr varScale="1">
        <p:scale>
          <a:sx n="113" d="100"/>
          <a:sy n="113" d="100"/>
        </p:scale>
        <p:origin x="45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>
                <a:solidFill>
                  <a:schemeClr val="tx1"/>
                </a:solidFill>
              </a:rPr>
              <a:t>RAPPRESENTANTE</a:t>
            </a:r>
            <a:r>
              <a:rPr lang="it-IT" sz="1600" b="1" baseline="0" dirty="0">
                <a:solidFill>
                  <a:schemeClr val="tx1"/>
                </a:solidFill>
              </a:rPr>
              <a:t> NAZIONALE PROXIMA DEI </a:t>
            </a:r>
          </a:p>
          <a:p>
            <a:pPr algn="ctr">
              <a:defRPr/>
            </a:pPr>
            <a:r>
              <a:rPr lang="it-IT" sz="1600" b="1" baseline="0" dirty="0">
                <a:solidFill>
                  <a:schemeClr val="tx1"/>
                </a:solidFill>
              </a:rPr>
              <a:t>MEDICI IN FORMAZIONE</a:t>
            </a:r>
            <a:endParaRPr lang="it-IT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015091863517063"/>
          <c:y val="4.68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Davide Salmi	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4E3D-80F9-24151173AA9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Antonio Siragusa	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Foglio1!$C$2</c:f>
              <c:numCache>
                <c:formatCode>General</c:formatCode>
                <c:ptCount val="1"/>
                <c:pt idx="0">
                  <c:v>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FB-4E3D-80F9-24151173AA9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Irene Steinberg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Foglio1!$D$2</c:f>
              <c:numCache>
                <c:formatCode>General</c:formatCode>
                <c:ptCount val="1"/>
                <c:pt idx="0">
                  <c:v>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45-4874-95B7-579ABA27A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0006416"/>
        <c:axId val="1880007248"/>
      </c:barChart>
      <c:catAx>
        <c:axId val="18800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7248"/>
        <c:crosses val="autoZero"/>
        <c:auto val="1"/>
        <c:lblAlgn val="ctr"/>
        <c:lblOffset val="100"/>
        <c:noMultiLvlLbl val="0"/>
      </c:catAx>
      <c:valAx>
        <c:axId val="18800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>
                <a:solidFill>
                  <a:schemeClr val="tx1"/>
                </a:solidFill>
              </a:rPr>
              <a:t>RESPONSABILE</a:t>
            </a:r>
            <a:r>
              <a:rPr lang="it-IT" sz="1600" b="1" baseline="0" dirty="0">
                <a:solidFill>
                  <a:schemeClr val="tx1"/>
                </a:solidFill>
              </a:rPr>
              <a:t> SEZIONE CULTURALE SIAARTI</a:t>
            </a:r>
          </a:p>
          <a:p>
            <a:pPr algn="ctr">
              <a:defRPr/>
            </a:pPr>
            <a:r>
              <a:rPr lang="it-IT" sz="1600" b="1" baseline="0" dirty="0">
                <a:solidFill>
                  <a:schemeClr val="tx1"/>
                </a:solidFill>
              </a:rPr>
              <a:t>MEDICINA DEL DOLORE E CURE PALLIATIVE</a:t>
            </a:r>
            <a:endParaRPr lang="it-IT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015091863517063"/>
          <c:y val="4.68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Arturo Cuomo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E0-4A53-BEB5-59497912DB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1046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4E3D-80F9-24151173AA9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Alessia Violini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Foglio1!$C$2</c:f>
              <c:numCache>
                <c:formatCode>General</c:formatCode>
                <c:ptCount val="1"/>
                <c:pt idx="0">
                  <c:v>1227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6D-4E48-A875-DD7E8C9E5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0006416"/>
        <c:axId val="1880007248"/>
      </c:barChart>
      <c:catAx>
        <c:axId val="18800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7248"/>
        <c:crosses val="autoZero"/>
        <c:auto val="1"/>
        <c:lblAlgn val="ctr"/>
        <c:lblOffset val="100"/>
        <c:noMultiLvlLbl val="0"/>
      </c:catAx>
      <c:valAx>
        <c:axId val="18800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>
                <a:solidFill>
                  <a:schemeClr val="tx1"/>
                </a:solidFill>
              </a:rPr>
              <a:t>RESPONSABILE</a:t>
            </a:r>
            <a:r>
              <a:rPr lang="it-IT" sz="1600" b="1" baseline="0" dirty="0">
                <a:solidFill>
                  <a:schemeClr val="tx1"/>
                </a:solidFill>
              </a:rPr>
              <a:t> SEZIONE CULTURALE SIAARTI</a:t>
            </a:r>
          </a:p>
          <a:p>
            <a:pPr algn="ctr">
              <a:defRPr/>
            </a:pPr>
            <a:r>
              <a:rPr lang="it-IT" sz="1600" b="1" baseline="0" dirty="0">
                <a:solidFill>
                  <a:schemeClr val="tx1"/>
                </a:solidFill>
              </a:rPr>
              <a:t>RIANIMAZIONE E TERAPIA INTENSIVA</a:t>
            </a:r>
            <a:endParaRPr lang="it-IT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015091863517063"/>
          <c:y val="4.68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Nicola Latronico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2165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4E3D-80F9-24151173A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0006416"/>
        <c:axId val="1880007248"/>
      </c:barChart>
      <c:catAx>
        <c:axId val="18800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7248"/>
        <c:crosses val="autoZero"/>
        <c:auto val="1"/>
        <c:lblAlgn val="ctr"/>
        <c:lblOffset val="100"/>
        <c:noMultiLvlLbl val="0"/>
      </c:catAx>
      <c:valAx>
        <c:axId val="18800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>
                <a:solidFill>
                  <a:schemeClr val="tx1"/>
                </a:solidFill>
              </a:rPr>
              <a:t>RESPONSABILE</a:t>
            </a:r>
            <a:r>
              <a:rPr lang="it-IT" sz="1600" b="1" baseline="0" dirty="0">
                <a:solidFill>
                  <a:schemeClr val="tx1"/>
                </a:solidFill>
              </a:rPr>
              <a:t> SEZIONE CULTURALE SIAARTI</a:t>
            </a:r>
          </a:p>
          <a:p>
            <a:pPr algn="ctr">
              <a:defRPr/>
            </a:pPr>
            <a:r>
              <a:rPr lang="it-IT" sz="1600" b="1" baseline="0" dirty="0">
                <a:solidFill>
                  <a:schemeClr val="tx1"/>
                </a:solidFill>
              </a:rPr>
              <a:t>ANESTESIA E MEDICINA PERIOPERATORIA</a:t>
            </a:r>
            <a:endParaRPr lang="it-IT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015091863517063"/>
          <c:y val="4.68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Angelo Gratarola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2048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4E3D-80F9-24151173A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0006416"/>
        <c:axId val="1880007248"/>
      </c:barChart>
      <c:catAx>
        <c:axId val="18800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7248"/>
        <c:crosses val="autoZero"/>
        <c:auto val="1"/>
        <c:lblAlgn val="ctr"/>
        <c:lblOffset val="100"/>
        <c:noMultiLvlLbl val="0"/>
      </c:catAx>
      <c:valAx>
        <c:axId val="18800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>
                <a:solidFill>
                  <a:schemeClr val="tx1"/>
                </a:solidFill>
              </a:rPr>
              <a:t>RESPONSABILE</a:t>
            </a:r>
            <a:r>
              <a:rPr lang="it-IT" sz="1600" b="1" baseline="0" dirty="0">
                <a:solidFill>
                  <a:schemeClr val="tx1"/>
                </a:solidFill>
              </a:rPr>
              <a:t> DEL COMITATO CONGRESSI</a:t>
            </a:r>
            <a:endParaRPr lang="it-IT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015091863517063"/>
          <c:y val="4.68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Antonio Corcione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2172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4E3D-80F9-24151173A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0006416"/>
        <c:axId val="1880007248"/>
      </c:barChart>
      <c:catAx>
        <c:axId val="18800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7248"/>
        <c:crosses val="autoZero"/>
        <c:auto val="1"/>
        <c:lblAlgn val="ctr"/>
        <c:lblOffset val="100"/>
        <c:noMultiLvlLbl val="0"/>
      </c:catAx>
      <c:valAx>
        <c:axId val="18800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>
                <a:solidFill>
                  <a:schemeClr val="tx1"/>
                </a:solidFill>
              </a:rPr>
              <a:t>RESPONSABILE</a:t>
            </a:r>
            <a:r>
              <a:rPr lang="it-IT" sz="1600" b="1" baseline="0" dirty="0">
                <a:solidFill>
                  <a:schemeClr val="tx1"/>
                </a:solidFill>
              </a:rPr>
              <a:t> DEL COMITATO FORMAZIONE</a:t>
            </a:r>
            <a:endParaRPr lang="it-IT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015091863517063"/>
          <c:y val="4.68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Elena Giovanna Bignami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2302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4E3D-80F9-24151173A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0006416"/>
        <c:axId val="1880007248"/>
      </c:barChart>
      <c:catAx>
        <c:axId val="18800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7248"/>
        <c:crosses val="autoZero"/>
        <c:auto val="1"/>
        <c:lblAlgn val="ctr"/>
        <c:lblOffset val="100"/>
        <c:noMultiLvlLbl val="0"/>
      </c:catAx>
      <c:valAx>
        <c:axId val="18800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>
                <a:solidFill>
                  <a:schemeClr val="tx1"/>
                </a:solidFill>
              </a:rPr>
              <a:t>RESPONSABILE</a:t>
            </a:r>
            <a:r>
              <a:rPr lang="it-IT" sz="1600" b="1" baseline="0" dirty="0">
                <a:solidFill>
                  <a:schemeClr val="tx1"/>
                </a:solidFill>
              </a:rPr>
              <a:t> DEL COMITATO SCIENTIFICO</a:t>
            </a:r>
            <a:endParaRPr lang="it-IT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015091863517063"/>
          <c:y val="4.68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Andrea Cortegiani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0E-41E1-AF2F-97A6EBB5B5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2286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4E3D-80F9-24151173A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0006416"/>
        <c:axId val="1880007248"/>
      </c:barChart>
      <c:catAx>
        <c:axId val="18800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7248"/>
        <c:crosses val="autoZero"/>
        <c:auto val="1"/>
        <c:lblAlgn val="ctr"/>
        <c:lblOffset val="100"/>
        <c:noMultiLvlLbl val="0"/>
      </c:catAx>
      <c:valAx>
        <c:axId val="18800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>
                <a:solidFill>
                  <a:schemeClr val="tx1"/>
                </a:solidFill>
              </a:rPr>
              <a:t>PRESIDENTE 2025-2027</a:t>
            </a:r>
          </a:p>
        </c:rich>
      </c:tx>
      <c:layout>
        <c:manualLayout>
          <c:xMode val="edge"/>
          <c:yMode val="edge"/>
          <c:x val="0.35848425196850392"/>
          <c:y val="4.68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Paolo Navalesi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1119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4E3D-80F9-24151173AA9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Paolo Pasqualino Pelosi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Foglio1!$C$2</c:f>
              <c:numCache>
                <c:formatCode>General</c:formatCode>
                <c:ptCount val="1"/>
                <c:pt idx="0">
                  <c:v>1754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6D-4E48-A875-DD7E8C9E5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0006416"/>
        <c:axId val="1880007248"/>
      </c:barChart>
      <c:catAx>
        <c:axId val="18800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7248"/>
        <c:crosses val="autoZero"/>
        <c:auto val="1"/>
        <c:lblAlgn val="ctr"/>
        <c:lblOffset val="100"/>
        <c:noMultiLvlLbl val="0"/>
      </c:catAx>
      <c:valAx>
        <c:axId val="18800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>
                <a:solidFill>
                  <a:schemeClr val="tx1"/>
                </a:solidFill>
              </a:rPr>
              <a:t>RAPPRESENTANTE</a:t>
            </a:r>
            <a:r>
              <a:rPr lang="it-IT" sz="1600" b="1" baseline="0" dirty="0">
                <a:solidFill>
                  <a:schemeClr val="tx1"/>
                </a:solidFill>
              </a:rPr>
              <a:t> PROXIMA RESEARCH DEI </a:t>
            </a:r>
          </a:p>
          <a:p>
            <a:pPr algn="ctr">
              <a:defRPr/>
            </a:pPr>
            <a:r>
              <a:rPr lang="it-IT" sz="1600" b="1" baseline="0" dirty="0">
                <a:solidFill>
                  <a:schemeClr val="tx1"/>
                </a:solidFill>
              </a:rPr>
              <a:t>NEOSPECIALISTI</a:t>
            </a:r>
            <a:endParaRPr lang="it-IT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015091863517063"/>
          <c:y val="4.68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Michela Rauseo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4E3D-80F9-24151173A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0006416"/>
        <c:axId val="1880007248"/>
      </c:barChart>
      <c:catAx>
        <c:axId val="18800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7248"/>
        <c:crosses val="autoZero"/>
        <c:auto val="1"/>
        <c:lblAlgn val="ctr"/>
        <c:lblOffset val="100"/>
        <c:noMultiLvlLbl val="0"/>
      </c:catAx>
      <c:valAx>
        <c:axId val="18800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>
                <a:solidFill>
                  <a:schemeClr val="tx1"/>
                </a:solidFill>
              </a:rPr>
              <a:t>RAPPRESENTANTE</a:t>
            </a:r>
            <a:r>
              <a:rPr lang="it-IT" sz="1600" b="1" baseline="0" dirty="0">
                <a:solidFill>
                  <a:schemeClr val="tx1"/>
                </a:solidFill>
              </a:rPr>
              <a:t> PROXIMA RESEARCH DEI </a:t>
            </a:r>
          </a:p>
          <a:p>
            <a:pPr algn="ctr">
              <a:defRPr/>
            </a:pPr>
            <a:r>
              <a:rPr lang="it-IT" sz="1600" b="1" baseline="0" dirty="0">
                <a:solidFill>
                  <a:schemeClr val="tx1"/>
                </a:solidFill>
              </a:rPr>
              <a:t>MEDICI IN FORMAZIONE</a:t>
            </a:r>
            <a:endParaRPr lang="it-IT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015091863517063"/>
          <c:y val="4.68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Mario Piazzolla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4E3D-80F9-24151173A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0006416"/>
        <c:axId val="1880007248"/>
      </c:barChart>
      <c:catAx>
        <c:axId val="18800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7248"/>
        <c:crosses val="autoZero"/>
        <c:auto val="1"/>
        <c:lblAlgn val="ctr"/>
        <c:lblOffset val="100"/>
        <c:noMultiLvlLbl val="0"/>
      </c:catAx>
      <c:valAx>
        <c:axId val="18800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>
                <a:solidFill>
                  <a:schemeClr val="tx1"/>
                </a:solidFill>
              </a:rPr>
              <a:t>RAPPRESENTANTE</a:t>
            </a:r>
            <a:r>
              <a:rPr lang="it-IT" sz="1600" b="1" baseline="0" dirty="0">
                <a:solidFill>
                  <a:schemeClr val="tx1"/>
                </a:solidFill>
              </a:rPr>
              <a:t> PROXIMA EDUCATION DEI </a:t>
            </a:r>
          </a:p>
          <a:p>
            <a:pPr algn="ctr">
              <a:defRPr/>
            </a:pPr>
            <a:r>
              <a:rPr lang="it-IT" sz="1600" b="1" baseline="0" dirty="0">
                <a:solidFill>
                  <a:schemeClr val="tx1"/>
                </a:solidFill>
              </a:rPr>
              <a:t>NEOSPECIALISTI</a:t>
            </a:r>
            <a:endParaRPr lang="it-IT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015091863517063"/>
          <c:y val="4.68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Andrea Bruni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4E3D-80F9-24151173A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0006416"/>
        <c:axId val="1880007248"/>
      </c:barChart>
      <c:catAx>
        <c:axId val="18800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7248"/>
        <c:crosses val="autoZero"/>
        <c:auto val="1"/>
        <c:lblAlgn val="ctr"/>
        <c:lblOffset val="100"/>
        <c:noMultiLvlLbl val="0"/>
      </c:catAx>
      <c:valAx>
        <c:axId val="18800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>
                <a:solidFill>
                  <a:schemeClr val="tx1"/>
                </a:solidFill>
              </a:rPr>
              <a:t>RAPPRESENTANTE</a:t>
            </a:r>
            <a:r>
              <a:rPr lang="it-IT" sz="1600" b="1" baseline="0" dirty="0">
                <a:solidFill>
                  <a:schemeClr val="tx1"/>
                </a:solidFill>
              </a:rPr>
              <a:t> PROXIMA EDUCATION DEI </a:t>
            </a:r>
          </a:p>
          <a:p>
            <a:pPr algn="ctr">
              <a:defRPr/>
            </a:pPr>
            <a:r>
              <a:rPr lang="it-IT" sz="1600" b="1" baseline="0" dirty="0">
                <a:solidFill>
                  <a:schemeClr val="tx1"/>
                </a:solidFill>
              </a:rPr>
              <a:t>MEDICI IN FORMAZIONE</a:t>
            </a:r>
            <a:endParaRPr lang="it-IT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015091863517063"/>
          <c:y val="4.68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Serena Brusatori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4E3D-80F9-24151173AA9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Jan Novak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Foglio1!$C$2</c:f>
              <c:numCache>
                <c:formatCode>General</c:formatCode>
                <c:ptCount val="1"/>
                <c:pt idx="0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39-4F88-BCE0-4DF63336B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0006416"/>
        <c:axId val="1880007248"/>
      </c:barChart>
      <c:catAx>
        <c:axId val="18800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7248"/>
        <c:crosses val="autoZero"/>
        <c:auto val="1"/>
        <c:lblAlgn val="ctr"/>
        <c:lblOffset val="100"/>
        <c:noMultiLvlLbl val="0"/>
      </c:catAx>
      <c:valAx>
        <c:axId val="18800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>
                <a:solidFill>
                  <a:schemeClr val="tx1"/>
                </a:solidFill>
              </a:rPr>
              <a:t>RAPPRESENTANTE</a:t>
            </a:r>
            <a:r>
              <a:rPr lang="it-IT" sz="1600" b="1" baseline="0" dirty="0">
                <a:solidFill>
                  <a:schemeClr val="tx1"/>
                </a:solidFill>
              </a:rPr>
              <a:t> NAZIONALE PROXIMA DEI NEOSPECIALISTI</a:t>
            </a:r>
            <a:endParaRPr lang="it-IT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015091863517063"/>
          <c:y val="4.68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Fausto D'Agostino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4E3D-80F9-24151173AA9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Nicola Logrieco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Foglio1!$C$2</c:f>
              <c:numCache>
                <c:formatCode>General</c:formatCode>
                <c:ptCount val="1"/>
                <c:pt idx="0">
                  <c:v>1370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FB-4E3D-80F9-24151173A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0006416"/>
        <c:axId val="1880007248"/>
      </c:barChart>
      <c:catAx>
        <c:axId val="18800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7248"/>
        <c:crosses val="autoZero"/>
        <c:auto val="1"/>
        <c:lblAlgn val="ctr"/>
        <c:lblOffset val="100"/>
        <c:noMultiLvlLbl val="0"/>
      </c:catAx>
      <c:valAx>
        <c:axId val="18800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>
                <a:solidFill>
                  <a:schemeClr val="tx1"/>
                </a:solidFill>
              </a:rPr>
              <a:t>RESPONSABILE</a:t>
            </a:r>
            <a:r>
              <a:rPr lang="it-IT" sz="1600" b="1" baseline="0" dirty="0">
                <a:solidFill>
                  <a:schemeClr val="tx1"/>
                </a:solidFill>
              </a:rPr>
              <a:t> SEZIONE CULTURALE SIAARTI</a:t>
            </a:r>
          </a:p>
          <a:p>
            <a:pPr algn="ctr">
              <a:defRPr/>
            </a:pPr>
            <a:r>
              <a:rPr lang="it-IT" sz="1600" b="1" baseline="0" dirty="0">
                <a:solidFill>
                  <a:schemeClr val="tx1"/>
                </a:solidFill>
              </a:rPr>
              <a:t>CURE MATERNO-INFANTILI</a:t>
            </a:r>
            <a:endParaRPr lang="it-IT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015091863517063"/>
          <c:y val="4.68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Maria Grazia Frigo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1528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4E3D-80F9-24151173AA9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Alberto Giannini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Foglio1!$C$2</c:f>
              <c:numCache>
                <c:formatCode>General</c:formatCode>
                <c:ptCount val="1"/>
                <c:pt idx="0">
                  <c:v>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6D-4E48-A875-DD7E8C9E5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0006416"/>
        <c:axId val="1880007248"/>
      </c:barChart>
      <c:catAx>
        <c:axId val="18800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7248"/>
        <c:crosses val="autoZero"/>
        <c:auto val="1"/>
        <c:lblAlgn val="ctr"/>
        <c:lblOffset val="100"/>
        <c:noMultiLvlLbl val="0"/>
      </c:catAx>
      <c:valAx>
        <c:axId val="18800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>
                <a:solidFill>
                  <a:schemeClr val="tx1"/>
                </a:solidFill>
              </a:rPr>
              <a:t>RESPONSABILE</a:t>
            </a:r>
            <a:r>
              <a:rPr lang="it-IT" sz="1600" b="1" baseline="0" dirty="0">
                <a:solidFill>
                  <a:schemeClr val="tx1"/>
                </a:solidFill>
              </a:rPr>
              <a:t> SEZIONE CULTURALE SIAARTI</a:t>
            </a:r>
          </a:p>
          <a:p>
            <a:pPr algn="ctr">
              <a:defRPr/>
            </a:pPr>
            <a:r>
              <a:rPr lang="it-IT" sz="1600" b="1" baseline="0" dirty="0">
                <a:solidFill>
                  <a:schemeClr val="tx1"/>
                </a:solidFill>
              </a:rPr>
              <a:t>MEDICINA IPERBARICA</a:t>
            </a:r>
            <a:endParaRPr lang="it-IT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015091863517063"/>
          <c:y val="4.68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Claudio Spena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1955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4E3D-80F9-24151173A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0006416"/>
        <c:axId val="1880007248"/>
      </c:barChart>
      <c:catAx>
        <c:axId val="18800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7248"/>
        <c:crosses val="autoZero"/>
        <c:auto val="1"/>
        <c:lblAlgn val="ctr"/>
        <c:lblOffset val="100"/>
        <c:noMultiLvlLbl val="0"/>
      </c:catAx>
      <c:valAx>
        <c:axId val="18800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>
                <a:solidFill>
                  <a:schemeClr val="tx1"/>
                </a:solidFill>
              </a:rPr>
              <a:t>RAPPRESENTANTE</a:t>
            </a:r>
            <a:r>
              <a:rPr lang="it-IT" sz="1600" b="1" baseline="0" dirty="0">
                <a:solidFill>
                  <a:schemeClr val="tx1"/>
                </a:solidFill>
              </a:rPr>
              <a:t> AREA CULTURALE MEDICINA CRITICA DELL’EMERGENZA </a:t>
            </a:r>
          </a:p>
        </c:rich>
      </c:tx>
      <c:layout>
        <c:manualLayout>
          <c:xMode val="edge"/>
          <c:yMode val="edge"/>
          <c:x val="0.15015091863517063"/>
          <c:y val="4.68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Roberto Balagna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1089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4E3D-80F9-24151173AA9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Maurizio Menarini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Foglio1!$C$2</c:f>
              <c:numCache>
                <c:formatCode>General</c:formatCode>
                <c:ptCount val="1"/>
                <c:pt idx="0">
                  <c:v>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FB-4E3D-80F9-24151173AA9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Andrea Paoli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Foglio1!$D$2</c:f>
              <c:numCache>
                <c:formatCode>General</c:formatCode>
                <c:ptCount val="1"/>
                <c:pt idx="0">
                  <c:v>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45-4874-95B7-579ABA27A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0006416"/>
        <c:axId val="1880007248"/>
      </c:barChart>
      <c:catAx>
        <c:axId val="18800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7248"/>
        <c:crosses val="autoZero"/>
        <c:auto val="1"/>
        <c:lblAlgn val="ctr"/>
        <c:lblOffset val="100"/>
        <c:noMultiLvlLbl val="0"/>
      </c:catAx>
      <c:valAx>
        <c:axId val="18800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000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3CA9-9693-374D-B61E-5A2BFFF53ED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0D3A-5865-8247-A32E-AEA14BAAF6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52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3CA9-9693-374D-B61E-5A2BFFF53ED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0D3A-5865-8247-A32E-AEA14BAAF6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74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3CA9-9693-374D-B61E-5A2BFFF53ED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0D3A-5865-8247-A32E-AEA14BAAF6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88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3CA9-9693-374D-B61E-5A2BFFF53ED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0D3A-5865-8247-A32E-AEA14BAAF6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3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3CA9-9693-374D-B61E-5A2BFFF53ED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0D3A-5865-8247-A32E-AEA14BAAF6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50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3CA9-9693-374D-B61E-5A2BFFF53ED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0D3A-5865-8247-A32E-AEA14BAAF6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10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3CA9-9693-374D-B61E-5A2BFFF53ED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0D3A-5865-8247-A32E-AEA14BAAF6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71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3CA9-9693-374D-B61E-5A2BFFF53ED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0D3A-5865-8247-A32E-AEA14BAAF6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56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3CA9-9693-374D-B61E-5A2BFFF53ED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0D3A-5865-8247-A32E-AEA14BAAF6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12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3CA9-9693-374D-B61E-5A2BFFF53ED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0D3A-5865-8247-A32E-AEA14BAAF6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72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3CA9-9693-374D-B61E-5A2BFFF53ED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0D3A-5865-8247-A32E-AEA14BAAF6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86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93CA9-9693-374D-B61E-5A2BFFF53ED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E0D3A-5865-8247-A32E-AEA14BAAF6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25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180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3DD8E7-B7BF-4E43-9E92-C13A9A3DD54A}"/>
              </a:ext>
            </a:extLst>
          </p:cNvPr>
          <p:cNvSpPr txBox="1"/>
          <p:nvPr/>
        </p:nvSpPr>
        <p:spPr>
          <a:xfrm>
            <a:off x="1857375" y="1006765"/>
            <a:ext cx="542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CONSIGLIO REGIONALE UMBRIA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1C86E0-CE74-4302-A5B3-35DF0F81C09D}"/>
              </a:ext>
            </a:extLst>
          </p:cNvPr>
          <p:cNvSpPr txBox="1"/>
          <p:nvPr/>
        </p:nvSpPr>
        <p:spPr>
          <a:xfrm>
            <a:off x="2158364" y="1484325"/>
            <a:ext cx="4827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5 CONSIGLIERI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B400163-D7B3-42F9-8963-55395CFF6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007" y="2082198"/>
            <a:ext cx="3770219" cy="13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1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3DD8E7-B7BF-4E43-9E92-C13A9A3DD54A}"/>
              </a:ext>
            </a:extLst>
          </p:cNvPr>
          <p:cNvSpPr txBox="1"/>
          <p:nvPr/>
        </p:nvSpPr>
        <p:spPr>
          <a:xfrm>
            <a:off x="1247948" y="1022660"/>
            <a:ext cx="648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CONSIGLIO REGIONALE TRENTINO – ALTO ADIGE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1C86E0-CE74-4302-A5B3-35DF0F81C09D}"/>
              </a:ext>
            </a:extLst>
          </p:cNvPr>
          <p:cNvSpPr txBox="1"/>
          <p:nvPr/>
        </p:nvSpPr>
        <p:spPr>
          <a:xfrm>
            <a:off x="1940674" y="1484325"/>
            <a:ext cx="4827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5 CONSIGLIERI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559BF71-9CF4-4604-849A-5E50E3042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78" y="1945990"/>
            <a:ext cx="5776265" cy="21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5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3DD8E7-B7BF-4E43-9E92-C13A9A3DD54A}"/>
              </a:ext>
            </a:extLst>
          </p:cNvPr>
          <p:cNvSpPr txBox="1"/>
          <p:nvPr/>
        </p:nvSpPr>
        <p:spPr>
          <a:xfrm>
            <a:off x="1247948" y="1022660"/>
            <a:ext cx="648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CONSIGLIO REGIONALE TOSCANA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1C86E0-CE74-4302-A5B3-35DF0F81C09D}"/>
              </a:ext>
            </a:extLst>
          </p:cNvPr>
          <p:cNvSpPr txBox="1"/>
          <p:nvPr/>
        </p:nvSpPr>
        <p:spPr>
          <a:xfrm>
            <a:off x="1940674" y="1484325"/>
            <a:ext cx="4827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7 CONSIGLIERI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C01F2E1-2EFD-48CC-8723-AD01218FD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26" y="1625746"/>
            <a:ext cx="3340933" cy="26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0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3DD8E7-B7BF-4E43-9E92-C13A9A3DD54A}"/>
              </a:ext>
            </a:extLst>
          </p:cNvPr>
          <p:cNvSpPr txBox="1"/>
          <p:nvPr/>
        </p:nvSpPr>
        <p:spPr>
          <a:xfrm>
            <a:off x="1247948" y="1022660"/>
            <a:ext cx="648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CONSIGLIO REGIONALE SICILIA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1C86E0-CE74-4302-A5B3-35DF0F81C09D}"/>
              </a:ext>
            </a:extLst>
          </p:cNvPr>
          <p:cNvSpPr txBox="1"/>
          <p:nvPr/>
        </p:nvSpPr>
        <p:spPr>
          <a:xfrm>
            <a:off x="1940674" y="1484325"/>
            <a:ext cx="4827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11 CONSIGLIERI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CD08D5-7280-43EC-8F40-B44DE895C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646" y="1822879"/>
            <a:ext cx="4144034" cy="31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16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3DD8E7-B7BF-4E43-9E92-C13A9A3DD54A}"/>
              </a:ext>
            </a:extLst>
          </p:cNvPr>
          <p:cNvSpPr txBox="1"/>
          <p:nvPr/>
        </p:nvSpPr>
        <p:spPr>
          <a:xfrm>
            <a:off x="1247948" y="1022660"/>
            <a:ext cx="648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CONSIGLIO REGIONALE SARDEGNA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1C86E0-CE74-4302-A5B3-35DF0F81C09D}"/>
              </a:ext>
            </a:extLst>
          </p:cNvPr>
          <p:cNvSpPr txBox="1"/>
          <p:nvPr/>
        </p:nvSpPr>
        <p:spPr>
          <a:xfrm>
            <a:off x="1940674" y="1484325"/>
            <a:ext cx="4827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5 CONSIGLIERI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CCC5CC0-43E2-4B84-BE0E-CA26F1D1F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758" y="1962556"/>
            <a:ext cx="3893382" cy="241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7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3DD8E7-B7BF-4E43-9E92-C13A9A3DD54A}"/>
              </a:ext>
            </a:extLst>
          </p:cNvPr>
          <p:cNvSpPr txBox="1"/>
          <p:nvPr/>
        </p:nvSpPr>
        <p:spPr>
          <a:xfrm>
            <a:off x="1247948" y="1022660"/>
            <a:ext cx="648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CONSIGLIO REGIONALE PUGLIA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1C86E0-CE74-4302-A5B3-35DF0F81C09D}"/>
              </a:ext>
            </a:extLst>
          </p:cNvPr>
          <p:cNvSpPr txBox="1"/>
          <p:nvPr/>
        </p:nvSpPr>
        <p:spPr>
          <a:xfrm>
            <a:off x="1940674" y="1484325"/>
            <a:ext cx="4827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7 CONSIGLIERI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9812021-47E0-4F4F-8B66-388C1ABD9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410" y="1944535"/>
            <a:ext cx="3620910" cy="25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6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3DD8E7-B7BF-4E43-9E92-C13A9A3DD54A}"/>
              </a:ext>
            </a:extLst>
          </p:cNvPr>
          <p:cNvSpPr txBox="1"/>
          <p:nvPr/>
        </p:nvSpPr>
        <p:spPr>
          <a:xfrm>
            <a:off x="1077710" y="1068575"/>
            <a:ext cx="698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CONSIGLIO REGIONALE PIEMONTE E VALLE D’AOSTA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1C86E0-CE74-4302-A5B3-35DF0F81C09D}"/>
              </a:ext>
            </a:extLst>
          </p:cNvPr>
          <p:cNvSpPr txBox="1"/>
          <p:nvPr/>
        </p:nvSpPr>
        <p:spPr>
          <a:xfrm>
            <a:off x="1940674" y="1484325"/>
            <a:ext cx="4827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9 CONSIGLIERI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92AA37D-1C13-4FD0-B631-D72580E6A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650" y="1822879"/>
            <a:ext cx="3880697" cy="301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88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3DD8E7-B7BF-4E43-9E92-C13A9A3DD54A}"/>
              </a:ext>
            </a:extLst>
          </p:cNvPr>
          <p:cNvSpPr txBox="1"/>
          <p:nvPr/>
        </p:nvSpPr>
        <p:spPr>
          <a:xfrm>
            <a:off x="1077710" y="1068575"/>
            <a:ext cx="698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CONSIGLIO REGIONALE MARCHE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1C86E0-CE74-4302-A5B3-35DF0F81C09D}"/>
              </a:ext>
            </a:extLst>
          </p:cNvPr>
          <p:cNvSpPr txBox="1"/>
          <p:nvPr/>
        </p:nvSpPr>
        <p:spPr>
          <a:xfrm>
            <a:off x="1940674" y="1484325"/>
            <a:ext cx="4827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5 CONSIGLIERI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3BC0E54-913C-40F7-B639-54A6D987B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644" y="2106929"/>
            <a:ext cx="4516710" cy="196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01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3DD8E7-B7BF-4E43-9E92-C13A9A3DD54A}"/>
              </a:ext>
            </a:extLst>
          </p:cNvPr>
          <p:cNvSpPr txBox="1"/>
          <p:nvPr/>
        </p:nvSpPr>
        <p:spPr>
          <a:xfrm>
            <a:off x="1077710" y="1068575"/>
            <a:ext cx="698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CONSIGLIO REGIONALE LOMBARDIA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1C86E0-CE74-4302-A5B3-35DF0F81C09D}"/>
              </a:ext>
            </a:extLst>
          </p:cNvPr>
          <p:cNvSpPr txBox="1"/>
          <p:nvPr/>
        </p:nvSpPr>
        <p:spPr>
          <a:xfrm>
            <a:off x="1940674" y="1484325"/>
            <a:ext cx="4827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11 CONSIGLIERI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ED2B51A-A045-49E1-8D2F-3C9A4807E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141" y="1849962"/>
            <a:ext cx="3236188" cy="317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51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3DD8E7-B7BF-4E43-9E92-C13A9A3DD54A}"/>
              </a:ext>
            </a:extLst>
          </p:cNvPr>
          <p:cNvSpPr txBox="1"/>
          <p:nvPr/>
        </p:nvSpPr>
        <p:spPr>
          <a:xfrm>
            <a:off x="1077710" y="1068575"/>
            <a:ext cx="698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CONSIGLIO REGIONALE LIGURIA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1C86E0-CE74-4302-A5B3-35DF0F81C09D}"/>
              </a:ext>
            </a:extLst>
          </p:cNvPr>
          <p:cNvSpPr txBox="1"/>
          <p:nvPr/>
        </p:nvSpPr>
        <p:spPr>
          <a:xfrm>
            <a:off x="1940674" y="1484325"/>
            <a:ext cx="4827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5 CONSIGLIERI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6AD49A0-C2F4-4D7C-AF68-7FF857772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71" y="1880579"/>
            <a:ext cx="4205657" cy="236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8EB0D83-B971-4FAB-8FE8-852181F13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797" y="1010804"/>
            <a:ext cx="7202774" cy="38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82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3DD8E7-B7BF-4E43-9E92-C13A9A3DD54A}"/>
              </a:ext>
            </a:extLst>
          </p:cNvPr>
          <p:cNvSpPr txBox="1"/>
          <p:nvPr/>
        </p:nvSpPr>
        <p:spPr>
          <a:xfrm>
            <a:off x="1077710" y="1068575"/>
            <a:ext cx="698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CONSIGLIO REGIONALE LAZIO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1C86E0-CE74-4302-A5B3-35DF0F81C09D}"/>
              </a:ext>
            </a:extLst>
          </p:cNvPr>
          <p:cNvSpPr txBox="1"/>
          <p:nvPr/>
        </p:nvSpPr>
        <p:spPr>
          <a:xfrm>
            <a:off x="1940674" y="1484325"/>
            <a:ext cx="4827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11 CONSIGLIERI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17BFD83-1FB7-444A-9873-4B33427AF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942" y="1948678"/>
            <a:ext cx="3775423" cy="2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37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3DD8E7-B7BF-4E43-9E92-C13A9A3DD54A}"/>
              </a:ext>
            </a:extLst>
          </p:cNvPr>
          <p:cNvSpPr txBox="1"/>
          <p:nvPr/>
        </p:nvSpPr>
        <p:spPr>
          <a:xfrm>
            <a:off x="1077710" y="1068575"/>
            <a:ext cx="698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CONSIGLIO REGIONALE FRIULI-VENEZIA GIULIA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1C86E0-CE74-4302-A5B3-35DF0F81C09D}"/>
              </a:ext>
            </a:extLst>
          </p:cNvPr>
          <p:cNvSpPr txBox="1"/>
          <p:nvPr/>
        </p:nvSpPr>
        <p:spPr>
          <a:xfrm>
            <a:off x="1940674" y="1484325"/>
            <a:ext cx="4827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5 CONSIGLIERI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896E6CE-1322-4BE4-9722-B36A9C07D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26" y="2116556"/>
            <a:ext cx="4749748" cy="14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60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3DD8E7-B7BF-4E43-9E92-C13A9A3DD54A}"/>
              </a:ext>
            </a:extLst>
          </p:cNvPr>
          <p:cNvSpPr txBox="1"/>
          <p:nvPr/>
        </p:nvSpPr>
        <p:spPr>
          <a:xfrm>
            <a:off x="1077710" y="1068575"/>
            <a:ext cx="698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CONSIGLIO REGIONALE EMILIA-ROMAGNA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1C86E0-CE74-4302-A5B3-35DF0F81C09D}"/>
              </a:ext>
            </a:extLst>
          </p:cNvPr>
          <p:cNvSpPr txBox="1"/>
          <p:nvPr/>
        </p:nvSpPr>
        <p:spPr>
          <a:xfrm>
            <a:off x="1940674" y="1484325"/>
            <a:ext cx="4827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9 CONSIGLIERI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05BD969-FC1A-4CEC-AFE1-6F789FC1E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489" y="1822879"/>
            <a:ext cx="286512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80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3DD8E7-B7BF-4E43-9E92-C13A9A3DD54A}"/>
              </a:ext>
            </a:extLst>
          </p:cNvPr>
          <p:cNvSpPr txBox="1"/>
          <p:nvPr/>
        </p:nvSpPr>
        <p:spPr>
          <a:xfrm>
            <a:off x="1077710" y="1068575"/>
            <a:ext cx="698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CONSIGLIO REGIONALE CAMPANIA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1C86E0-CE74-4302-A5B3-35DF0F81C09D}"/>
              </a:ext>
            </a:extLst>
          </p:cNvPr>
          <p:cNvSpPr txBox="1"/>
          <p:nvPr/>
        </p:nvSpPr>
        <p:spPr>
          <a:xfrm>
            <a:off x="1940674" y="1484325"/>
            <a:ext cx="4827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9 CONSIGLIERI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A387D32-BCE9-45E1-A687-FCAC629D7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523" y="1822879"/>
            <a:ext cx="2998952" cy="276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34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3DD8E7-B7BF-4E43-9E92-C13A9A3DD54A}"/>
              </a:ext>
            </a:extLst>
          </p:cNvPr>
          <p:cNvSpPr txBox="1"/>
          <p:nvPr/>
        </p:nvSpPr>
        <p:spPr>
          <a:xfrm>
            <a:off x="1077710" y="1068575"/>
            <a:ext cx="698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CONSIGLIO REGIONALE CALABRIA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1C86E0-CE74-4302-A5B3-35DF0F81C09D}"/>
              </a:ext>
            </a:extLst>
          </p:cNvPr>
          <p:cNvSpPr txBox="1"/>
          <p:nvPr/>
        </p:nvSpPr>
        <p:spPr>
          <a:xfrm>
            <a:off x="1940674" y="1484325"/>
            <a:ext cx="4827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5 CONSIGLIERI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16E4859-1E3F-4D57-9350-BDD9994F2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24" y="2106930"/>
            <a:ext cx="4711752" cy="2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62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3DD8E7-B7BF-4E43-9E92-C13A9A3DD54A}"/>
              </a:ext>
            </a:extLst>
          </p:cNvPr>
          <p:cNvSpPr txBox="1"/>
          <p:nvPr/>
        </p:nvSpPr>
        <p:spPr>
          <a:xfrm>
            <a:off x="1077710" y="1068575"/>
            <a:ext cx="698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CONSIGLIO REGIONALE BASILICATA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1C86E0-CE74-4302-A5B3-35DF0F81C09D}"/>
              </a:ext>
            </a:extLst>
          </p:cNvPr>
          <p:cNvSpPr txBox="1"/>
          <p:nvPr/>
        </p:nvSpPr>
        <p:spPr>
          <a:xfrm>
            <a:off x="1940674" y="1484325"/>
            <a:ext cx="4827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5 CONSIGLIERI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D200F87-065E-4F92-B6E6-3FF14CEB3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553" y="2140571"/>
            <a:ext cx="4185625" cy="150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1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3DD8E7-B7BF-4E43-9E92-C13A9A3DD54A}"/>
              </a:ext>
            </a:extLst>
          </p:cNvPr>
          <p:cNvSpPr txBox="1"/>
          <p:nvPr/>
        </p:nvSpPr>
        <p:spPr>
          <a:xfrm>
            <a:off x="1077710" y="1068575"/>
            <a:ext cx="698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CONSIGLIO REGIONALE ABRUZZO E MOLISE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1C86E0-CE74-4302-A5B3-35DF0F81C09D}"/>
              </a:ext>
            </a:extLst>
          </p:cNvPr>
          <p:cNvSpPr txBox="1"/>
          <p:nvPr/>
        </p:nvSpPr>
        <p:spPr>
          <a:xfrm>
            <a:off x="1940674" y="1484325"/>
            <a:ext cx="4827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5 CONSIGLIERI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7875775-7865-4F20-A0B2-724A6EF16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10" y="2075450"/>
            <a:ext cx="6432208" cy="205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34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8517D80A-A3E2-4AF8-85DE-ADACA3284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3062080"/>
              </p:ext>
            </p:extLst>
          </p:nvPr>
        </p:nvGraphicFramePr>
        <p:xfrm>
          <a:off x="1834572" y="7839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901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8517D80A-A3E2-4AF8-85DE-ADACA3284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1628539"/>
              </p:ext>
            </p:extLst>
          </p:nvPr>
        </p:nvGraphicFramePr>
        <p:xfrm>
          <a:off x="1834572" y="7839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9786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8517D80A-A3E2-4AF8-85DE-ADACA3284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005582"/>
              </p:ext>
            </p:extLst>
          </p:nvPr>
        </p:nvGraphicFramePr>
        <p:xfrm>
          <a:off x="1834572" y="7839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43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7D4C25-5530-48BE-9BEE-AF0EF9293ED4}"/>
              </a:ext>
            </a:extLst>
          </p:cNvPr>
          <p:cNvSpPr txBox="1"/>
          <p:nvPr/>
        </p:nvSpPr>
        <p:spPr>
          <a:xfrm>
            <a:off x="2880172" y="1222009"/>
            <a:ext cx="542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DATI VOTAZIONI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97C633C-F776-4DF5-AD8E-28A6EAE7A6CD}"/>
              </a:ext>
            </a:extLst>
          </p:cNvPr>
          <p:cNvGraphicFramePr>
            <a:graphicFrameLocks noGrp="1"/>
          </p:cNvGraphicFramePr>
          <p:nvPr/>
        </p:nvGraphicFramePr>
        <p:xfrm>
          <a:off x="1351613" y="2211153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91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AVENTI DIRITTO AL VOTO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6.158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TOTALE DEGLI</a:t>
                      </a:r>
                      <a:r>
                        <a:rPr lang="it-IT" baseline="0" dirty="0"/>
                        <a:t> ELETTORI CHE HANNO VOTATO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2.952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PERCENTUALE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47,94%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534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8517D80A-A3E2-4AF8-85DE-ADACA3284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7446131"/>
              </p:ext>
            </p:extLst>
          </p:nvPr>
        </p:nvGraphicFramePr>
        <p:xfrm>
          <a:off x="1834572" y="7839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3802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8517D80A-A3E2-4AF8-85DE-ADACA3284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120948"/>
              </p:ext>
            </p:extLst>
          </p:nvPr>
        </p:nvGraphicFramePr>
        <p:xfrm>
          <a:off x="1834572" y="7839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0896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8517D80A-A3E2-4AF8-85DE-ADACA3284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7374470"/>
              </p:ext>
            </p:extLst>
          </p:nvPr>
        </p:nvGraphicFramePr>
        <p:xfrm>
          <a:off x="1834572" y="7839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5014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8517D80A-A3E2-4AF8-85DE-ADACA3284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806367"/>
              </p:ext>
            </p:extLst>
          </p:nvPr>
        </p:nvGraphicFramePr>
        <p:xfrm>
          <a:off x="1834572" y="7839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202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8517D80A-A3E2-4AF8-85DE-ADACA3284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979627"/>
              </p:ext>
            </p:extLst>
          </p:nvPr>
        </p:nvGraphicFramePr>
        <p:xfrm>
          <a:off x="1834572" y="7839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946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8517D80A-A3E2-4AF8-85DE-ADACA3284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6965377"/>
              </p:ext>
            </p:extLst>
          </p:nvPr>
        </p:nvGraphicFramePr>
        <p:xfrm>
          <a:off x="1834572" y="7839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5840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8517D80A-A3E2-4AF8-85DE-ADACA3284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1091216"/>
              </p:ext>
            </p:extLst>
          </p:nvPr>
        </p:nvGraphicFramePr>
        <p:xfrm>
          <a:off x="1834572" y="7839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858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326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8517D80A-A3E2-4AF8-85DE-ADACA3284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989227"/>
              </p:ext>
            </p:extLst>
          </p:nvPr>
        </p:nvGraphicFramePr>
        <p:xfrm>
          <a:off x="1524000" y="7839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6128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2145253-499D-49BF-A0F4-0D5AA3DD244E}"/>
              </a:ext>
            </a:extLst>
          </p:cNvPr>
          <p:cNvSpPr txBox="1"/>
          <p:nvPr/>
        </p:nvSpPr>
        <p:spPr>
          <a:xfrm>
            <a:off x="1954076" y="955040"/>
            <a:ext cx="435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CONSIGLIO DIRETTIVO 2022-2024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5C395B1-FB04-450A-826B-80E5063CE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68" y="1632796"/>
            <a:ext cx="5676864" cy="268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90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8517D80A-A3E2-4AF8-85DE-ADACA3284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897269"/>
              </p:ext>
            </p:extLst>
          </p:nvPr>
        </p:nvGraphicFramePr>
        <p:xfrm>
          <a:off x="1834572" y="7839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471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8517D80A-A3E2-4AF8-85DE-ADACA3284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9138418"/>
              </p:ext>
            </p:extLst>
          </p:nvPr>
        </p:nvGraphicFramePr>
        <p:xfrm>
          <a:off x="1834572" y="7839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508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8517D80A-A3E2-4AF8-85DE-ADACA3284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9027752"/>
              </p:ext>
            </p:extLst>
          </p:nvPr>
        </p:nvGraphicFramePr>
        <p:xfrm>
          <a:off x="1834572" y="7839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226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8517D80A-A3E2-4AF8-85DE-ADACA3284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5301789"/>
              </p:ext>
            </p:extLst>
          </p:nvPr>
        </p:nvGraphicFramePr>
        <p:xfrm>
          <a:off x="1834572" y="7839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22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8517D80A-A3E2-4AF8-85DE-ADACA3284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0779731"/>
              </p:ext>
            </p:extLst>
          </p:nvPr>
        </p:nvGraphicFramePr>
        <p:xfrm>
          <a:off x="1834572" y="7839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17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3DD8E7-B7BF-4E43-9E92-C13A9A3DD54A}"/>
              </a:ext>
            </a:extLst>
          </p:cNvPr>
          <p:cNvSpPr txBox="1"/>
          <p:nvPr/>
        </p:nvSpPr>
        <p:spPr>
          <a:xfrm>
            <a:off x="1639684" y="1024970"/>
            <a:ext cx="542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CONSIGLIO REGIONALE VENETO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1C86E0-CE74-4302-A5B3-35DF0F81C09D}"/>
              </a:ext>
            </a:extLst>
          </p:cNvPr>
          <p:cNvSpPr txBox="1"/>
          <p:nvPr/>
        </p:nvSpPr>
        <p:spPr>
          <a:xfrm>
            <a:off x="1871401" y="1484325"/>
            <a:ext cx="4827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11 CONSIGLIERI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8C2B2A3-999B-4752-8B01-1DE919EF1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630" y="1822879"/>
            <a:ext cx="2872740" cy="29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533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213</Words>
  <Application>Microsoft Office PowerPoint</Application>
  <PresentationFormat>Presentazione su schermo (16:9)</PresentationFormat>
  <Paragraphs>70</Paragraphs>
  <Slides>39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Emiliano</cp:lastModifiedBy>
  <cp:revision>33</cp:revision>
  <dcterms:created xsi:type="dcterms:W3CDTF">2021-09-23T17:33:18Z</dcterms:created>
  <dcterms:modified xsi:type="dcterms:W3CDTF">2021-10-15T15:11:56Z</dcterms:modified>
</cp:coreProperties>
</file>