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37" r:id="rId2"/>
    <p:sldId id="336" r:id="rId3"/>
    <p:sldId id="285" r:id="rId4"/>
    <p:sldId id="324" r:id="rId5"/>
    <p:sldId id="323" r:id="rId6"/>
    <p:sldId id="33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62F976-88CC-44CC-A78C-0574519D61D3}" v="6" dt="2025-10-29T11:40:57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78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annah" userId="9bc14ebe-2430-46d7-8ca8-f0ebef9d5ef0" providerId="ADAL" clId="{4E63EBD0-DB96-4548-91FB-216C1AF5059D}"/>
    <pc:docChg chg="modSld">
      <pc:chgData name="John Hannah" userId="9bc14ebe-2430-46d7-8ca8-f0ebef9d5ef0" providerId="ADAL" clId="{4E63EBD0-DB96-4548-91FB-216C1AF5059D}" dt="2025-10-29T11:41:29.797" v="62" actId="1076"/>
      <pc:docMkLst>
        <pc:docMk/>
      </pc:docMkLst>
      <pc:sldChg chg="addSp modSp mod">
        <pc:chgData name="John Hannah" userId="9bc14ebe-2430-46d7-8ca8-f0ebef9d5ef0" providerId="ADAL" clId="{4E63EBD0-DB96-4548-91FB-216C1AF5059D}" dt="2025-10-29T11:38:32.372" v="27" actId="114"/>
        <pc:sldMkLst>
          <pc:docMk/>
          <pc:sldMk cId="4129402573" sldId="285"/>
        </pc:sldMkLst>
        <pc:spChg chg="add mod">
          <ac:chgData name="John Hannah" userId="9bc14ebe-2430-46d7-8ca8-f0ebef9d5ef0" providerId="ADAL" clId="{4E63EBD0-DB96-4548-91FB-216C1AF5059D}" dt="2025-10-29T11:38:32.372" v="27" actId="114"/>
          <ac:spMkLst>
            <pc:docMk/>
            <pc:sldMk cId="4129402573" sldId="285"/>
            <ac:spMk id="3" creationId="{933926E4-18D8-563A-3177-C47B2AEF03D6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14" creationId="{205E1B85-2E33-FF97-9267-90BD577ED0A4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19" creationId="{66A13A02-DD5B-35C5-77C0-9953C331EF04}"/>
          </ac:spMkLst>
        </pc:spChg>
        <pc:spChg chg="mod">
          <ac:chgData name="John Hannah" userId="9bc14ebe-2430-46d7-8ca8-f0ebef9d5ef0" providerId="ADAL" clId="{4E63EBD0-DB96-4548-91FB-216C1AF5059D}" dt="2025-10-29T11:36:36.527" v="0"/>
          <ac:spMkLst>
            <pc:docMk/>
            <pc:sldMk cId="4129402573" sldId="285"/>
            <ac:spMk id="20" creationId="{AE29E9A6-9842-E44B-5D09-1D4F75A205E2}"/>
          </ac:spMkLst>
        </pc:spChg>
        <pc:spChg chg="mod">
          <ac:chgData name="John Hannah" userId="9bc14ebe-2430-46d7-8ca8-f0ebef9d5ef0" providerId="ADAL" clId="{4E63EBD0-DB96-4548-91FB-216C1AF5059D}" dt="2025-10-29T11:37:28.189" v="5" actId="20577"/>
          <ac:spMkLst>
            <pc:docMk/>
            <pc:sldMk cId="4129402573" sldId="285"/>
            <ac:spMk id="21" creationId="{E5556FF8-0232-72CE-FC43-8871CFEB8E9F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22" creationId="{AD941E8C-42C3-CED1-C6D7-4F1A8C3FECF6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24" creationId="{DD73252D-1A7C-5B59-4D99-B75D0BAE41C4}"/>
          </ac:spMkLst>
        </pc:spChg>
        <pc:spChg chg="mod">
          <ac:chgData name="John Hannah" userId="9bc14ebe-2430-46d7-8ca8-f0ebef9d5ef0" providerId="ADAL" clId="{4E63EBD0-DB96-4548-91FB-216C1AF5059D}" dt="2025-10-29T11:37:13.575" v="3"/>
          <ac:spMkLst>
            <pc:docMk/>
            <pc:sldMk cId="4129402573" sldId="285"/>
            <ac:spMk id="25" creationId="{6FF559C7-B1F0-6792-85C1-CD052020E89A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26" creationId="{F707802D-AA19-92EA-FC69-CEDC0AF6CCC6}"/>
          </ac:spMkLst>
        </pc:spChg>
        <pc:spChg chg="mod">
          <ac:chgData name="John Hannah" userId="9bc14ebe-2430-46d7-8ca8-f0ebef9d5ef0" providerId="ADAL" clId="{4E63EBD0-DB96-4548-91FB-216C1AF5059D}" dt="2025-10-29T11:37:23.310" v="4"/>
          <ac:spMkLst>
            <pc:docMk/>
            <pc:sldMk cId="4129402573" sldId="285"/>
            <ac:spMk id="27" creationId="{532B3565-CCAC-6918-48C1-49A6C7EE558B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30" creationId="{05682EA4-C59C-400B-D438-DD633BEA8FAB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39" creationId="{0234BB03-377D-04C6-79E7-5795E9273444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40" creationId="{59E3707B-3766-B423-A259-F555383B7563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42" creationId="{171479D4-9461-E35A-6595-94D622C073DB}"/>
          </ac:spMkLst>
        </pc:spChg>
        <pc:spChg chg="mod">
          <ac:chgData name="John Hannah" userId="9bc14ebe-2430-46d7-8ca8-f0ebef9d5ef0" providerId="ADAL" clId="{4E63EBD0-DB96-4548-91FB-216C1AF5059D}" dt="2025-10-29T11:38:04.710" v="17" actId="1035"/>
          <ac:spMkLst>
            <pc:docMk/>
            <pc:sldMk cId="4129402573" sldId="285"/>
            <ac:spMk id="50" creationId="{C0FD3075-2F67-7D51-ACC7-1606A709AC61}"/>
          </ac:spMkLst>
        </pc:spChg>
      </pc:sldChg>
      <pc:sldChg chg="addSp modSp mod">
        <pc:chgData name="John Hannah" userId="9bc14ebe-2430-46d7-8ca8-f0ebef9d5ef0" providerId="ADAL" clId="{4E63EBD0-DB96-4548-91FB-216C1AF5059D}" dt="2025-10-29T11:40:32.506" v="50" actId="14734"/>
        <pc:sldMkLst>
          <pc:docMk/>
          <pc:sldMk cId="3160526209" sldId="336"/>
        </pc:sldMkLst>
        <pc:graphicFrameChg chg="mod modGraphic">
          <ac:chgData name="John Hannah" userId="9bc14ebe-2430-46d7-8ca8-f0ebef9d5ef0" providerId="ADAL" clId="{4E63EBD0-DB96-4548-91FB-216C1AF5059D}" dt="2025-10-29T11:39:11.235" v="30" actId="14100"/>
          <ac:graphicFrameMkLst>
            <pc:docMk/>
            <pc:sldMk cId="3160526209" sldId="336"/>
            <ac:graphicFrameMk id="2" creationId="{C5C22D87-9DAE-99B5-D68E-1D0214A4E3B6}"/>
          </ac:graphicFrameMkLst>
        </pc:graphicFrameChg>
        <pc:graphicFrameChg chg="add mod modGraphic">
          <ac:chgData name="John Hannah" userId="9bc14ebe-2430-46d7-8ca8-f0ebef9d5ef0" providerId="ADAL" clId="{4E63EBD0-DB96-4548-91FB-216C1AF5059D}" dt="2025-10-29T11:40:32.506" v="50" actId="14734"/>
          <ac:graphicFrameMkLst>
            <pc:docMk/>
            <pc:sldMk cId="3160526209" sldId="336"/>
            <ac:graphicFrameMk id="3" creationId="{3BA3BEF3-F732-6E70-9168-B47F039C6B5E}"/>
          </ac:graphicFrameMkLst>
        </pc:graphicFrameChg>
      </pc:sldChg>
      <pc:sldChg chg="modSp mod">
        <pc:chgData name="John Hannah" userId="9bc14ebe-2430-46d7-8ca8-f0ebef9d5ef0" providerId="ADAL" clId="{4E63EBD0-DB96-4548-91FB-216C1AF5059D}" dt="2025-10-29T11:41:29.797" v="62" actId="1076"/>
        <pc:sldMkLst>
          <pc:docMk/>
          <pc:sldMk cId="3061088874" sldId="337"/>
        </pc:sldMkLst>
        <pc:spChg chg="mod">
          <ac:chgData name="John Hannah" userId="9bc14ebe-2430-46d7-8ca8-f0ebef9d5ef0" providerId="ADAL" clId="{4E63EBD0-DB96-4548-91FB-216C1AF5059D}" dt="2025-10-29T11:41:29.797" v="62" actId="1076"/>
          <ac:spMkLst>
            <pc:docMk/>
            <pc:sldMk cId="3061088874" sldId="337"/>
            <ac:spMk id="51" creationId="{D87DA0C7-E64E-8FC0-9FD1-04186DED91A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9E5AF-342F-4B8D-93D9-0145CBD59FD5}" type="datetimeFigureOut">
              <a:rPr lang="en-GB" smtClean="0"/>
              <a:t>29/10/2025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D45F5E-8669-4C39-9B54-84C3E77747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88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FC0D2-CCFF-6B9F-5C36-E8889FE95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B6CC07-4815-DC70-A97F-01CB6FBF7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486919-CCF7-EBC2-D5C1-16A442C62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could be tied directly to the Gannt chart tool.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think it would be better to keep the "Deliverables" out of this section. So, we convey carefully the function of each stage.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 we'll have to think of different ways to manage the complexity of this section.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FC020-FA70-FB80-8CA4-F20DDBD009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17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2E3C7-EBE4-11CE-3C5B-F8F47A2AC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4B6C7C-7A33-423C-5263-E3DD4096C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589A7-39A3-77A7-5124-017EBA076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08AE8-5EFD-D0DD-F652-18FBD11C3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970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019A6-5E6A-3829-AF53-A51D5DCF0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1DC150A-048F-AE83-E24F-C603A4C6FB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4177D-4576-B9C5-9CE5-4CFFF0D2EC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4BD6F4-0B68-1CBA-4BD3-770DBE0272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23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14929-FA3A-4E29-9B3B-26DA3D481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5BEAC3-41DC-7CF3-1895-ECC8C6132B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F0BF41-2A3C-063C-F146-AA12A18A39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A778A6-AB23-305A-1198-03EA33A806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917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11548-7DA1-F5B9-F987-B1E0A1C4B3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855B6E-41CF-8256-A46F-92A3BCEB58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128AA9-8277-8F40-0CA6-8D3C5336E2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FCA36-ECCA-476B-71AA-9592E94080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6CFAD1-D197-4A88-B173-A6412E995EE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2864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BFBC28-0643-AE04-0DA3-7A70D1653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F6B932-8A8E-8AD3-5620-E04E1D095E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5C4B79-0ED2-4A22-E8E6-7C6FDA61CA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F0D84D-D72B-CC6F-5612-87C66A6E86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132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3A4188EE-63E3-1324-1B81-F7D55CC2A87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A4188EE-63E3-1324-1B81-F7D55CC2A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Do not remove" hidden="1">
            <a:extLst>
              <a:ext uri="{FF2B5EF4-FFF2-40B4-BE49-F238E27FC236}">
                <a16:creationId xmlns:a16="http://schemas.microsoft.com/office/drawing/2014/main" id="{777EB1F0-FDBD-4C9C-B71D-2788480CB5A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6D4F2E-FFF6-4D94-A0A4-43A43FCD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10EAA6D-6226-4D0B-A23A-3D2469B6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C3750702-865E-424E-BDAE-F6B87694C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6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05BACC8-34C2-E39E-0076-43941A0196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5BACC8-34C2-E39E-0076-43941A019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0063" y="2732088"/>
            <a:ext cx="5473700" cy="1816100"/>
          </a:xfrm>
        </p:spPr>
        <p:txBody>
          <a:bodyPr vert="horz" anchor="t"/>
          <a:lstStyle>
            <a:lvl1pPr algn="l" rtl="0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053EA21-14DD-464D-95CF-F4D04D57A4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940" y="6112252"/>
            <a:ext cx="2629369" cy="140506"/>
          </a:xfrm>
        </p:spPr>
        <p:txBody>
          <a:bodyPr/>
          <a:lstStyle>
            <a:lvl1pPr marL="0" indent="0" rtl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presenter’s name and surname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922A9B-8A21-4C62-B8E0-4E57BCB7F23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00997" y="6247262"/>
            <a:ext cx="2627312" cy="140910"/>
          </a:xfrm>
        </p:spPr>
        <p:txBody>
          <a:bodyPr wrap="none" lIns="0" tIns="0" rIns="0" bIns="0"/>
          <a:lstStyle>
            <a:lvl1pPr rtl="0">
              <a:defRPr sz="9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Footer Placeholder 18" hidden="1">
            <a:extLst>
              <a:ext uri="{FF2B5EF4-FFF2-40B4-BE49-F238E27FC236}">
                <a16:creationId xmlns:a16="http://schemas.microsoft.com/office/drawing/2014/main" id="{EF117A4B-54AF-45DE-842B-8168C52721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A.P. Moller - Maersk</a:t>
            </a:r>
          </a:p>
        </p:txBody>
      </p:sp>
      <p:sp>
        <p:nvSpPr>
          <p:cNvPr id="20" name="Slide Number Placeholder 19" hidden="1">
            <a:extLst>
              <a:ext uri="{FF2B5EF4-FFF2-40B4-BE49-F238E27FC236}">
                <a16:creationId xmlns:a16="http://schemas.microsoft.com/office/drawing/2014/main" id="{6BB5F837-CD41-4FEA-B45A-2B3A60DC7C2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.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7048F7A2-A910-4758-AA3D-CD67AF0CDE9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6747" y="6057799"/>
            <a:ext cx="1904400" cy="42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76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BA9B0A5B-291A-4665-A367-90FC20E0C7B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25" imgH="426" progId="TCLayout.ActiveDocument.1">
                  <p:embed/>
                </p:oleObj>
              </mc:Choice>
              <mc:Fallback>
                <p:oleObj name="think-cell Slide" r:id="rId5" imgW="425" imgH="42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BA9B0A5B-291A-4665-A367-90FC20E0C7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399" y="1943739"/>
            <a:ext cx="11189951" cy="36896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Level 1</a:t>
            </a:r>
          </a:p>
          <a:p>
            <a:pPr lvl="1"/>
            <a:r>
              <a:rPr lang="en-US" noProof="0"/>
              <a:t>Level 2</a:t>
            </a:r>
          </a:p>
          <a:p>
            <a:pPr lvl="2"/>
            <a:r>
              <a:rPr lang="en-US" noProof="0"/>
              <a:t>Level 3</a:t>
            </a:r>
          </a:p>
          <a:p>
            <a:pPr lvl="3"/>
            <a:r>
              <a:rPr lang="en-US" noProof="0"/>
              <a:t>Level 4, Subhead</a:t>
            </a:r>
          </a:p>
          <a:p>
            <a:pPr lvl="4"/>
            <a:r>
              <a:rPr lang="en-US" noProof="0"/>
              <a:t>Level 5, headline</a:t>
            </a:r>
          </a:p>
          <a:p>
            <a:pPr lvl="5"/>
            <a:r>
              <a:rPr lang="en-US" noProof="0"/>
              <a:t>Level 6, headline</a:t>
            </a:r>
          </a:p>
          <a:p>
            <a:pPr lvl="6"/>
            <a:r>
              <a:rPr lang="en-US" noProof="0"/>
              <a:t>Level 7, note</a:t>
            </a:r>
          </a:p>
          <a:p>
            <a:pPr lvl="7"/>
            <a:r>
              <a:rPr lang="en-US" noProof="0"/>
              <a:t>Level 8</a:t>
            </a:r>
          </a:p>
          <a:p>
            <a:pPr lvl="8"/>
            <a:r>
              <a:rPr lang="en-US" noProof="0"/>
              <a:t>Infographic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399" y="501649"/>
            <a:ext cx="11189951" cy="9302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en-US"/>
          </a:p>
        </p:txBody>
      </p:sp>
      <p:sp>
        <p:nvSpPr>
          <p:cNvPr id="88" name="Footer Placeholder 87">
            <a:extLst>
              <a:ext uri="{FF2B5EF4-FFF2-40B4-BE49-F238E27FC236}">
                <a16:creationId xmlns:a16="http://schemas.microsoft.com/office/drawing/2014/main" id="{E21F396F-4C1D-4B71-97C4-1BDE0CB2C01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8192742" y="6635107"/>
            <a:ext cx="3285369" cy="185427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 rtl="0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9" name="Slide Number Placeholder 88">
            <a:extLst>
              <a:ext uri="{FF2B5EF4-FFF2-40B4-BE49-F238E27FC236}">
                <a16:creationId xmlns:a16="http://schemas.microsoft.com/office/drawing/2014/main" id="{A67AAF6D-173F-4FC5-B3DD-15256B6A2F3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620200" y="6635108"/>
            <a:ext cx="412039" cy="185426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l" rtl="0">
              <a:defRPr sz="700">
                <a:solidFill>
                  <a:schemeClr val="tx1"/>
                </a:solidFill>
              </a:defRPr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5" name="Group 4">
            <a:extLst>
              <a:ext uri="{FF2B5EF4-FFF2-40B4-BE49-F238E27FC236}">
                <a16:creationId xmlns:a16="http://schemas.microsoft.com/office/drawing/2014/main" id="{255E078E-B243-42A1-B589-8CC503A66B4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709431" y="6319516"/>
            <a:ext cx="980919" cy="218838"/>
            <a:chOff x="6478" y="3868"/>
            <a:chExt cx="892" cy="199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28F624D4-6986-4E93-887C-A0690C5C4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9" y="3923"/>
              <a:ext cx="104" cy="88"/>
            </a:xfrm>
            <a:custGeom>
              <a:avLst/>
              <a:gdLst>
                <a:gd name="T0" fmla="*/ 0 w 104"/>
                <a:gd name="T1" fmla="*/ 88 h 88"/>
                <a:gd name="T2" fmla="*/ 0 w 104"/>
                <a:gd name="T3" fmla="*/ 0 h 88"/>
                <a:gd name="T4" fmla="*/ 23 w 104"/>
                <a:gd name="T5" fmla="*/ 0 h 88"/>
                <a:gd name="T6" fmla="*/ 52 w 104"/>
                <a:gd name="T7" fmla="*/ 66 h 88"/>
                <a:gd name="T8" fmla="*/ 81 w 104"/>
                <a:gd name="T9" fmla="*/ 0 h 88"/>
                <a:gd name="T10" fmla="*/ 104 w 104"/>
                <a:gd name="T11" fmla="*/ 0 h 88"/>
                <a:gd name="T12" fmla="*/ 104 w 104"/>
                <a:gd name="T13" fmla="*/ 88 h 88"/>
                <a:gd name="T14" fmla="*/ 85 w 104"/>
                <a:gd name="T15" fmla="*/ 88 h 88"/>
                <a:gd name="T16" fmla="*/ 85 w 104"/>
                <a:gd name="T17" fmla="*/ 37 h 88"/>
                <a:gd name="T18" fmla="*/ 62 w 104"/>
                <a:gd name="T19" fmla="*/ 88 h 88"/>
                <a:gd name="T20" fmla="*/ 42 w 104"/>
                <a:gd name="T21" fmla="*/ 88 h 88"/>
                <a:gd name="T22" fmla="*/ 19 w 104"/>
                <a:gd name="T23" fmla="*/ 38 h 88"/>
                <a:gd name="T24" fmla="*/ 19 w 104"/>
                <a:gd name="T25" fmla="*/ 88 h 88"/>
                <a:gd name="T26" fmla="*/ 0 w 104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88">
                  <a:moveTo>
                    <a:pt x="0" y="8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52" y="66"/>
                  </a:lnTo>
                  <a:lnTo>
                    <a:pt x="81" y="0"/>
                  </a:lnTo>
                  <a:lnTo>
                    <a:pt x="104" y="0"/>
                  </a:lnTo>
                  <a:lnTo>
                    <a:pt x="104" y="88"/>
                  </a:lnTo>
                  <a:lnTo>
                    <a:pt x="85" y="88"/>
                  </a:lnTo>
                  <a:lnTo>
                    <a:pt x="85" y="37"/>
                  </a:lnTo>
                  <a:lnTo>
                    <a:pt x="62" y="88"/>
                  </a:lnTo>
                  <a:lnTo>
                    <a:pt x="42" y="88"/>
                  </a:lnTo>
                  <a:lnTo>
                    <a:pt x="19" y="38"/>
                  </a:lnTo>
                  <a:lnTo>
                    <a:pt x="19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78D85899-D3DF-418A-8091-4FB0F6F8A2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61" y="3923"/>
              <a:ext cx="106" cy="88"/>
            </a:xfrm>
            <a:custGeom>
              <a:avLst/>
              <a:gdLst>
                <a:gd name="T0" fmla="*/ 23 w 106"/>
                <a:gd name="T1" fmla="*/ 88 h 88"/>
                <a:gd name="T2" fmla="*/ 0 w 106"/>
                <a:gd name="T3" fmla="*/ 88 h 88"/>
                <a:gd name="T4" fmla="*/ 40 w 106"/>
                <a:gd name="T5" fmla="*/ 0 h 88"/>
                <a:gd name="T6" fmla="*/ 67 w 106"/>
                <a:gd name="T7" fmla="*/ 0 h 88"/>
                <a:gd name="T8" fmla="*/ 106 w 106"/>
                <a:gd name="T9" fmla="*/ 88 h 88"/>
                <a:gd name="T10" fmla="*/ 84 w 106"/>
                <a:gd name="T11" fmla="*/ 88 h 88"/>
                <a:gd name="T12" fmla="*/ 76 w 106"/>
                <a:gd name="T13" fmla="*/ 71 h 88"/>
                <a:gd name="T14" fmla="*/ 30 w 106"/>
                <a:gd name="T15" fmla="*/ 71 h 88"/>
                <a:gd name="T16" fmla="*/ 23 w 106"/>
                <a:gd name="T17" fmla="*/ 88 h 88"/>
                <a:gd name="T18" fmla="*/ 69 w 106"/>
                <a:gd name="T19" fmla="*/ 54 h 88"/>
                <a:gd name="T20" fmla="*/ 53 w 106"/>
                <a:gd name="T21" fmla="*/ 17 h 88"/>
                <a:gd name="T22" fmla="*/ 38 w 106"/>
                <a:gd name="T23" fmla="*/ 54 h 88"/>
                <a:gd name="T24" fmla="*/ 69 w 106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88">
                  <a:moveTo>
                    <a:pt x="23" y="88"/>
                  </a:moveTo>
                  <a:lnTo>
                    <a:pt x="0" y="88"/>
                  </a:lnTo>
                  <a:lnTo>
                    <a:pt x="40" y="0"/>
                  </a:lnTo>
                  <a:lnTo>
                    <a:pt x="67" y="0"/>
                  </a:lnTo>
                  <a:lnTo>
                    <a:pt x="106" y="88"/>
                  </a:lnTo>
                  <a:lnTo>
                    <a:pt x="84" y="88"/>
                  </a:lnTo>
                  <a:lnTo>
                    <a:pt x="76" y="71"/>
                  </a:lnTo>
                  <a:lnTo>
                    <a:pt x="30" y="71"/>
                  </a:lnTo>
                  <a:lnTo>
                    <a:pt x="23" y="88"/>
                  </a:lnTo>
                  <a:close/>
                  <a:moveTo>
                    <a:pt x="69" y="54"/>
                  </a:moveTo>
                  <a:lnTo>
                    <a:pt x="53" y="17"/>
                  </a:lnTo>
                  <a:lnTo>
                    <a:pt x="38" y="54"/>
                  </a:lnTo>
                  <a:lnTo>
                    <a:pt x="69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49738F52-8D2A-4C28-8FB7-92D64EFA8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6" y="3923"/>
              <a:ext cx="84" cy="88"/>
            </a:xfrm>
            <a:custGeom>
              <a:avLst/>
              <a:gdLst>
                <a:gd name="T0" fmla="*/ 0 w 84"/>
                <a:gd name="T1" fmla="*/ 88 h 88"/>
                <a:gd name="T2" fmla="*/ 0 w 84"/>
                <a:gd name="T3" fmla="*/ 0 h 88"/>
                <a:gd name="T4" fmla="*/ 83 w 84"/>
                <a:gd name="T5" fmla="*/ 0 h 88"/>
                <a:gd name="T6" fmla="*/ 83 w 84"/>
                <a:gd name="T7" fmla="*/ 18 h 88"/>
                <a:gd name="T8" fmla="*/ 20 w 84"/>
                <a:gd name="T9" fmla="*/ 18 h 88"/>
                <a:gd name="T10" fmla="*/ 20 w 84"/>
                <a:gd name="T11" fmla="*/ 35 h 88"/>
                <a:gd name="T12" fmla="*/ 75 w 84"/>
                <a:gd name="T13" fmla="*/ 35 h 88"/>
                <a:gd name="T14" fmla="*/ 75 w 84"/>
                <a:gd name="T15" fmla="*/ 53 h 88"/>
                <a:gd name="T16" fmla="*/ 20 w 84"/>
                <a:gd name="T17" fmla="*/ 53 h 88"/>
                <a:gd name="T18" fmla="*/ 20 w 84"/>
                <a:gd name="T19" fmla="*/ 71 h 88"/>
                <a:gd name="T20" fmla="*/ 84 w 84"/>
                <a:gd name="T21" fmla="*/ 71 h 88"/>
                <a:gd name="T22" fmla="*/ 84 w 84"/>
                <a:gd name="T23" fmla="*/ 88 h 88"/>
                <a:gd name="T24" fmla="*/ 0 w 8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8">
                  <a:moveTo>
                    <a:pt x="0" y="88"/>
                  </a:moveTo>
                  <a:lnTo>
                    <a:pt x="0" y="0"/>
                  </a:lnTo>
                  <a:lnTo>
                    <a:pt x="83" y="0"/>
                  </a:lnTo>
                  <a:lnTo>
                    <a:pt x="83" y="18"/>
                  </a:lnTo>
                  <a:lnTo>
                    <a:pt x="20" y="18"/>
                  </a:lnTo>
                  <a:lnTo>
                    <a:pt x="20" y="35"/>
                  </a:lnTo>
                  <a:lnTo>
                    <a:pt x="75" y="35"/>
                  </a:lnTo>
                  <a:lnTo>
                    <a:pt x="75" y="53"/>
                  </a:lnTo>
                  <a:lnTo>
                    <a:pt x="20" y="53"/>
                  </a:lnTo>
                  <a:lnTo>
                    <a:pt x="20" y="71"/>
                  </a:lnTo>
                  <a:lnTo>
                    <a:pt x="84" y="71"/>
                  </a:lnTo>
                  <a:lnTo>
                    <a:pt x="84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0" name="Freeform 8">
              <a:extLst>
                <a:ext uri="{FF2B5EF4-FFF2-40B4-BE49-F238E27FC236}">
                  <a16:creationId xmlns:a16="http://schemas.microsoft.com/office/drawing/2014/main" id="{645BA9F4-DF1F-44D7-A473-6FAC6F2843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76" y="3923"/>
              <a:ext cx="85" cy="88"/>
            </a:xfrm>
            <a:custGeom>
              <a:avLst/>
              <a:gdLst>
                <a:gd name="T0" fmla="*/ 0 w 94"/>
                <a:gd name="T1" fmla="*/ 96 h 96"/>
                <a:gd name="T2" fmla="*/ 0 w 94"/>
                <a:gd name="T3" fmla="*/ 0 h 96"/>
                <a:gd name="T4" fmla="*/ 77 w 94"/>
                <a:gd name="T5" fmla="*/ 0 h 96"/>
                <a:gd name="T6" fmla="*/ 93 w 94"/>
                <a:gd name="T7" fmla="*/ 16 h 96"/>
                <a:gd name="T8" fmla="*/ 93 w 94"/>
                <a:gd name="T9" fmla="*/ 48 h 96"/>
                <a:gd name="T10" fmla="*/ 74 w 94"/>
                <a:gd name="T11" fmla="*/ 63 h 96"/>
                <a:gd name="T12" fmla="*/ 72 w 94"/>
                <a:gd name="T13" fmla="*/ 63 h 96"/>
                <a:gd name="T14" fmla="*/ 94 w 94"/>
                <a:gd name="T15" fmla="*/ 96 h 96"/>
                <a:gd name="T16" fmla="*/ 69 w 94"/>
                <a:gd name="T17" fmla="*/ 96 h 96"/>
                <a:gd name="T18" fmla="*/ 48 w 94"/>
                <a:gd name="T19" fmla="*/ 63 h 96"/>
                <a:gd name="T20" fmla="*/ 23 w 94"/>
                <a:gd name="T21" fmla="*/ 63 h 96"/>
                <a:gd name="T22" fmla="*/ 23 w 94"/>
                <a:gd name="T23" fmla="*/ 96 h 96"/>
                <a:gd name="T24" fmla="*/ 0 w 94"/>
                <a:gd name="T25" fmla="*/ 96 h 96"/>
                <a:gd name="T26" fmla="*/ 23 w 94"/>
                <a:gd name="T27" fmla="*/ 44 h 96"/>
                <a:gd name="T28" fmla="*/ 71 w 94"/>
                <a:gd name="T29" fmla="*/ 44 h 96"/>
                <a:gd name="T30" fmla="*/ 71 w 94"/>
                <a:gd name="T31" fmla="*/ 19 h 96"/>
                <a:gd name="T32" fmla="*/ 23 w 94"/>
                <a:gd name="T33" fmla="*/ 19 h 96"/>
                <a:gd name="T34" fmla="*/ 23 w 94"/>
                <a:gd name="T35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6">
                  <a:moveTo>
                    <a:pt x="0" y="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7" y="0"/>
                    <a:pt x="93" y="6"/>
                    <a:pt x="93" y="16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6"/>
                    <a:pt x="87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96"/>
                    <a:pt x="23" y="96"/>
                    <a:pt x="23" y="96"/>
                  </a:cubicBezTo>
                  <a:lnTo>
                    <a:pt x="0" y="96"/>
                  </a:lnTo>
                  <a:close/>
                  <a:moveTo>
                    <a:pt x="23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44"/>
                    <a:pt x="23" y="44"/>
                    <a:pt x="23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1" name="Freeform 9">
              <a:extLst>
                <a:ext uri="{FF2B5EF4-FFF2-40B4-BE49-F238E27FC236}">
                  <a16:creationId xmlns:a16="http://schemas.microsoft.com/office/drawing/2014/main" id="{EC290DBF-B2E4-4B81-BFB4-65201D8017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" y="3923"/>
              <a:ext cx="84" cy="88"/>
            </a:xfrm>
            <a:custGeom>
              <a:avLst/>
              <a:gdLst>
                <a:gd name="T0" fmla="*/ 23 w 92"/>
                <a:gd name="T1" fmla="*/ 96 h 96"/>
                <a:gd name="T2" fmla="*/ 15 w 92"/>
                <a:gd name="T3" fmla="*/ 96 h 96"/>
                <a:gd name="T4" fmla="*/ 0 w 92"/>
                <a:gd name="T5" fmla="*/ 82 h 96"/>
                <a:gd name="T6" fmla="*/ 0 w 92"/>
                <a:gd name="T7" fmla="*/ 70 h 96"/>
                <a:gd name="T8" fmla="*/ 23 w 92"/>
                <a:gd name="T9" fmla="*/ 70 h 96"/>
                <a:gd name="T10" fmla="*/ 23 w 92"/>
                <a:gd name="T11" fmla="*/ 77 h 96"/>
                <a:gd name="T12" fmla="*/ 70 w 92"/>
                <a:gd name="T13" fmla="*/ 77 h 96"/>
                <a:gd name="T14" fmla="*/ 70 w 92"/>
                <a:gd name="T15" fmla="*/ 57 h 96"/>
                <a:gd name="T16" fmla="*/ 16 w 92"/>
                <a:gd name="T17" fmla="*/ 57 h 96"/>
                <a:gd name="T18" fmla="*/ 1 w 92"/>
                <a:gd name="T19" fmla="*/ 43 h 96"/>
                <a:gd name="T20" fmla="*/ 1 w 92"/>
                <a:gd name="T21" fmla="*/ 15 h 96"/>
                <a:gd name="T22" fmla="*/ 16 w 92"/>
                <a:gd name="T23" fmla="*/ 0 h 96"/>
                <a:gd name="T24" fmla="*/ 78 w 92"/>
                <a:gd name="T25" fmla="*/ 0 h 96"/>
                <a:gd name="T26" fmla="*/ 92 w 92"/>
                <a:gd name="T27" fmla="*/ 16 h 96"/>
                <a:gd name="T28" fmla="*/ 92 w 92"/>
                <a:gd name="T29" fmla="*/ 27 h 96"/>
                <a:gd name="T30" fmla="*/ 70 w 92"/>
                <a:gd name="T31" fmla="*/ 27 h 96"/>
                <a:gd name="T32" fmla="*/ 70 w 92"/>
                <a:gd name="T33" fmla="*/ 19 h 96"/>
                <a:gd name="T34" fmla="*/ 23 w 92"/>
                <a:gd name="T35" fmla="*/ 19 h 96"/>
                <a:gd name="T36" fmla="*/ 23 w 92"/>
                <a:gd name="T37" fmla="*/ 38 h 96"/>
                <a:gd name="T38" fmla="*/ 77 w 92"/>
                <a:gd name="T39" fmla="*/ 38 h 96"/>
                <a:gd name="T40" fmla="*/ 92 w 92"/>
                <a:gd name="T41" fmla="*/ 54 h 96"/>
                <a:gd name="T42" fmla="*/ 92 w 92"/>
                <a:gd name="T43" fmla="*/ 81 h 96"/>
                <a:gd name="T44" fmla="*/ 77 w 92"/>
                <a:gd name="T45" fmla="*/ 96 h 96"/>
                <a:gd name="T46" fmla="*/ 23 w 92"/>
                <a:gd name="T4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23" y="96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5" y="96"/>
                    <a:pt x="0" y="90"/>
                    <a:pt x="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24" y="57"/>
                    <a:pt x="16" y="57"/>
                  </a:cubicBezTo>
                  <a:cubicBezTo>
                    <a:pt x="7" y="57"/>
                    <a:pt x="1" y="51"/>
                    <a:pt x="1" y="4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6"/>
                    <a:pt x="8" y="0"/>
                    <a:pt x="16" y="0"/>
                  </a:cubicBezTo>
                  <a:cubicBezTo>
                    <a:pt x="24" y="0"/>
                    <a:pt x="78" y="0"/>
                    <a:pt x="78" y="0"/>
                  </a:cubicBezTo>
                  <a:cubicBezTo>
                    <a:pt x="86" y="0"/>
                    <a:pt x="92" y="6"/>
                    <a:pt x="92" y="16"/>
                  </a:cubicBezTo>
                  <a:cubicBezTo>
                    <a:pt x="92" y="25"/>
                    <a:pt x="92" y="27"/>
                    <a:pt x="92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5" y="38"/>
                    <a:pt x="92" y="44"/>
                    <a:pt x="92" y="5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90"/>
                    <a:pt x="87" y="96"/>
                    <a:pt x="77" y="96"/>
                  </a:cubicBezTo>
                  <a:cubicBezTo>
                    <a:pt x="68" y="96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2" name="Freeform 10">
              <a:extLst>
                <a:ext uri="{FF2B5EF4-FFF2-40B4-BE49-F238E27FC236}">
                  <a16:creationId xmlns:a16="http://schemas.microsoft.com/office/drawing/2014/main" id="{8B539F7E-96A0-4BA9-9D11-BACEE5DEB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0" y="3923"/>
              <a:ext cx="90" cy="88"/>
            </a:xfrm>
            <a:custGeom>
              <a:avLst/>
              <a:gdLst>
                <a:gd name="T0" fmla="*/ 0 w 90"/>
                <a:gd name="T1" fmla="*/ 88 h 88"/>
                <a:gd name="T2" fmla="*/ 0 w 90"/>
                <a:gd name="T3" fmla="*/ 0 h 88"/>
                <a:gd name="T4" fmla="*/ 21 w 90"/>
                <a:gd name="T5" fmla="*/ 0 h 88"/>
                <a:gd name="T6" fmla="*/ 21 w 90"/>
                <a:gd name="T7" fmla="*/ 36 h 88"/>
                <a:gd name="T8" fmla="*/ 60 w 90"/>
                <a:gd name="T9" fmla="*/ 0 h 88"/>
                <a:gd name="T10" fmla="*/ 88 w 90"/>
                <a:gd name="T11" fmla="*/ 0 h 88"/>
                <a:gd name="T12" fmla="*/ 42 w 90"/>
                <a:gd name="T13" fmla="*/ 42 h 88"/>
                <a:gd name="T14" fmla="*/ 90 w 90"/>
                <a:gd name="T15" fmla="*/ 88 h 88"/>
                <a:gd name="T16" fmla="*/ 61 w 90"/>
                <a:gd name="T17" fmla="*/ 88 h 88"/>
                <a:gd name="T18" fmla="*/ 21 w 90"/>
                <a:gd name="T19" fmla="*/ 48 h 88"/>
                <a:gd name="T20" fmla="*/ 21 w 90"/>
                <a:gd name="T21" fmla="*/ 88 h 88"/>
                <a:gd name="T22" fmla="*/ 0 w 90"/>
                <a:gd name="T2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8">
                  <a:moveTo>
                    <a:pt x="0" y="8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36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42" y="42"/>
                  </a:lnTo>
                  <a:lnTo>
                    <a:pt x="90" y="88"/>
                  </a:lnTo>
                  <a:lnTo>
                    <a:pt x="61" y="88"/>
                  </a:lnTo>
                  <a:lnTo>
                    <a:pt x="21" y="48"/>
                  </a:lnTo>
                  <a:lnTo>
                    <a:pt x="21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3" name="Freeform 11">
              <a:extLst>
                <a:ext uri="{FF2B5EF4-FFF2-40B4-BE49-F238E27FC236}">
                  <a16:creationId xmlns:a16="http://schemas.microsoft.com/office/drawing/2014/main" id="{111170EC-B87D-481F-8FDC-276480533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8" y="3868"/>
              <a:ext cx="187" cy="199"/>
            </a:xfrm>
            <a:custGeom>
              <a:avLst/>
              <a:gdLst>
                <a:gd name="T0" fmla="*/ 206 w 206"/>
                <a:gd name="T1" fmla="*/ 193 h 218"/>
                <a:gd name="T2" fmla="*/ 181 w 206"/>
                <a:gd name="T3" fmla="*/ 218 h 218"/>
                <a:gd name="T4" fmla="*/ 24 w 206"/>
                <a:gd name="T5" fmla="*/ 218 h 218"/>
                <a:gd name="T6" fmla="*/ 0 w 206"/>
                <a:gd name="T7" fmla="*/ 193 h 218"/>
                <a:gd name="T8" fmla="*/ 0 w 206"/>
                <a:gd name="T9" fmla="*/ 25 h 218"/>
                <a:gd name="T10" fmla="*/ 24 w 206"/>
                <a:gd name="T11" fmla="*/ 0 h 218"/>
                <a:gd name="T12" fmla="*/ 181 w 206"/>
                <a:gd name="T13" fmla="*/ 0 h 218"/>
                <a:gd name="T14" fmla="*/ 206 w 206"/>
                <a:gd name="T15" fmla="*/ 25 h 218"/>
                <a:gd name="T16" fmla="*/ 206 w 206"/>
                <a:gd name="T17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18">
                  <a:moveTo>
                    <a:pt x="206" y="193"/>
                  </a:moveTo>
                  <a:cubicBezTo>
                    <a:pt x="206" y="207"/>
                    <a:pt x="195" y="218"/>
                    <a:pt x="181" y="218"/>
                  </a:cubicBezTo>
                  <a:cubicBezTo>
                    <a:pt x="24" y="218"/>
                    <a:pt x="24" y="218"/>
                    <a:pt x="24" y="218"/>
                  </a:cubicBezTo>
                  <a:cubicBezTo>
                    <a:pt x="11" y="218"/>
                    <a:pt x="0" y="207"/>
                    <a:pt x="0" y="19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5" y="0"/>
                    <a:pt x="206" y="11"/>
                    <a:pt x="206" y="25"/>
                  </a:cubicBezTo>
                  <a:lnTo>
                    <a:pt x="206" y="193"/>
                  </a:lnTo>
                  <a:close/>
                </a:path>
              </a:pathLst>
            </a:custGeom>
            <a:solidFill>
              <a:srgbClr val="42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4" name="Freeform 12">
              <a:extLst>
                <a:ext uri="{FF2B5EF4-FFF2-40B4-BE49-F238E27FC236}">
                  <a16:creationId xmlns:a16="http://schemas.microsoft.com/office/drawing/2014/main" id="{06361CD5-F024-4F59-A5DB-73C2182D5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8" y="3883"/>
              <a:ext cx="166" cy="164"/>
            </a:xfrm>
            <a:custGeom>
              <a:avLst/>
              <a:gdLst>
                <a:gd name="T0" fmla="*/ 114 w 166"/>
                <a:gd name="T1" fmla="*/ 79 h 164"/>
                <a:gd name="T2" fmla="*/ 150 w 166"/>
                <a:gd name="T3" fmla="*/ 32 h 164"/>
                <a:gd name="T4" fmla="*/ 150 w 166"/>
                <a:gd name="T5" fmla="*/ 32 h 164"/>
                <a:gd name="T6" fmla="*/ 96 w 166"/>
                <a:gd name="T7" fmla="*/ 59 h 164"/>
                <a:gd name="T8" fmla="*/ 83 w 166"/>
                <a:gd name="T9" fmla="*/ 0 h 164"/>
                <a:gd name="T10" fmla="*/ 83 w 166"/>
                <a:gd name="T11" fmla="*/ 0 h 164"/>
                <a:gd name="T12" fmla="*/ 70 w 166"/>
                <a:gd name="T13" fmla="*/ 59 h 164"/>
                <a:gd name="T14" fmla="*/ 16 w 166"/>
                <a:gd name="T15" fmla="*/ 32 h 164"/>
                <a:gd name="T16" fmla="*/ 16 w 166"/>
                <a:gd name="T17" fmla="*/ 32 h 164"/>
                <a:gd name="T18" fmla="*/ 53 w 166"/>
                <a:gd name="T19" fmla="*/ 79 h 164"/>
                <a:gd name="T20" fmla="*/ 0 w 166"/>
                <a:gd name="T21" fmla="*/ 105 h 164"/>
                <a:gd name="T22" fmla="*/ 0 w 166"/>
                <a:gd name="T23" fmla="*/ 105 h 164"/>
                <a:gd name="T24" fmla="*/ 59 w 166"/>
                <a:gd name="T25" fmla="*/ 105 h 164"/>
                <a:gd name="T26" fmla="*/ 46 w 166"/>
                <a:gd name="T27" fmla="*/ 164 h 164"/>
                <a:gd name="T28" fmla="*/ 46 w 166"/>
                <a:gd name="T29" fmla="*/ 164 h 164"/>
                <a:gd name="T30" fmla="*/ 83 w 166"/>
                <a:gd name="T31" fmla="*/ 117 h 164"/>
                <a:gd name="T32" fmla="*/ 120 w 166"/>
                <a:gd name="T33" fmla="*/ 164 h 164"/>
                <a:gd name="T34" fmla="*/ 121 w 166"/>
                <a:gd name="T35" fmla="*/ 164 h 164"/>
                <a:gd name="T36" fmla="*/ 107 w 166"/>
                <a:gd name="T37" fmla="*/ 105 h 164"/>
                <a:gd name="T38" fmla="*/ 166 w 166"/>
                <a:gd name="T39" fmla="*/ 105 h 164"/>
                <a:gd name="T40" fmla="*/ 166 w 166"/>
                <a:gd name="T41" fmla="*/ 105 h 164"/>
                <a:gd name="T42" fmla="*/ 114 w 166"/>
                <a:gd name="T43" fmla="*/ 7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4">
                  <a:moveTo>
                    <a:pt x="114" y="79"/>
                  </a:moveTo>
                  <a:lnTo>
                    <a:pt x="150" y="32"/>
                  </a:lnTo>
                  <a:lnTo>
                    <a:pt x="150" y="32"/>
                  </a:lnTo>
                  <a:lnTo>
                    <a:pt x="96" y="59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0" y="59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53" y="79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9" y="105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83" y="117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07" y="105"/>
                  </a:lnTo>
                  <a:lnTo>
                    <a:pt x="166" y="105"/>
                  </a:lnTo>
                  <a:lnTo>
                    <a:pt x="166" y="105"/>
                  </a:lnTo>
                  <a:lnTo>
                    <a:pt x="114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61512BDD-E313-4203-808B-6ECBEE0B5BB4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">
                <a:noFill/>
              </a:defRPr>
            </a:lvl1pPr>
          </a:lstStyle>
          <a:p>
            <a:endParaRPr lang="en-US"/>
          </a:p>
        </p:txBody>
      </p:sp>
      <p:grpSp>
        <p:nvGrpSpPr>
          <p:cNvPr id="114" name="Group 113" hidden="1">
            <a:extLst>
              <a:ext uri="{FF2B5EF4-FFF2-40B4-BE49-F238E27FC236}">
                <a16:creationId xmlns:a16="http://schemas.microsoft.com/office/drawing/2014/main" id="{A709D695-914B-4705-8AC6-A94C2721C5E6}"/>
              </a:ext>
            </a:extLst>
          </p:cNvPr>
          <p:cNvGrpSpPr/>
          <p:nvPr userDrawn="1"/>
        </p:nvGrpSpPr>
        <p:grpSpPr>
          <a:xfrm>
            <a:off x="500062" y="501647"/>
            <a:ext cx="11194852" cy="5862641"/>
            <a:chOff x="500062" y="501647"/>
            <a:chExt cx="11194852" cy="586264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94117C3-ACEB-4551-92D6-E8776CE33870}"/>
                </a:ext>
              </a:extLst>
            </p:cNvPr>
            <p:cNvSpPr/>
            <p:nvPr/>
          </p:nvSpPr>
          <p:spPr>
            <a:xfrm>
              <a:off x="50462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DB4EA52B-9F03-4154-94D6-DCF629E0A517}"/>
                </a:ext>
              </a:extLst>
            </p:cNvPr>
            <p:cNvSpPr/>
            <p:nvPr/>
          </p:nvSpPr>
          <p:spPr>
            <a:xfrm>
              <a:off x="1456839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DABCB14-BA75-4B31-8404-F842D634C5FA}"/>
                </a:ext>
              </a:extLst>
            </p:cNvPr>
            <p:cNvSpPr/>
            <p:nvPr/>
          </p:nvSpPr>
          <p:spPr>
            <a:xfrm>
              <a:off x="8122316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22E1F28-617C-42B1-A6FF-BB511F216035}"/>
                </a:ext>
              </a:extLst>
            </p:cNvPr>
            <p:cNvSpPr/>
            <p:nvPr/>
          </p:nvSpPr>
          <p:spPr>
            <a:xfrm>
              <a:off x="9074527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69EDA3C-B72E-4595-A9E9-C52463512844}"/>
                </a:ext>
              </a:extLst>
            </p:cNvPr>
            <p:cNvSpPr/>
            <p:nvPr/>
          </p:nvSpPr>
          <p:spPr>
            <a:xfrm>
              <a:off x="1002673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89C1C4C-D89D-4FF0-935C-26D17097F22D}"/>
                </a:ext>
              </a:extLst>
            </p:cNvPr>
            <p:cNvSpPr/>
            <p:nvPr/>
          </p:nvSpPr>
          <p:spPr>
            <a:xfrm>
              <a:off x="109789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A520FBBD-719C-461F-A18E-15DEEF9344D5}"/>
                </a:ext>
              </a:extLst>
            </p:cNvPr>
            <p:cNvSpPr/>
            <p:nvPr/>
          </p:nvSpPr>
          <p:spPr>
            <a:xfrm>
              <a:off x="7170105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8152350-997B-4F9F-AF5B-0640D5A22D60}"/>
                </a:ext>
              </a:extLst>
            </p:cNvPr>
            <p:cNvSpPr/>
            <p:nvPr/>
          </p:nvSpPr>
          <p:spPr>
            <a:xfrm>
              <a:off x="6217894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E7E2C06-3591-4F16-A6C9-26D03AFE7A9F}"/>
                </a:ext>
              </a:extLst>
            </p:cNvPr>
            <p:cNvSpPr/>
            <p:nvPr/>
          </p:nvSpPr>
          <p:spPr>
            <a:xfrm>
              <a:off x="5265683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4D92D19D-15E4-4E02-9555-F731FC602CCC}"/>
                </a:ext>
              </a:extLst>
            </p:cNvPr>
            <p:cNvSpPr/>
            <p:nvPr/>
          </p:nvSpPr>
          <p:spPr>
            <a:xfrm>
              <a:off x="4313472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8A5793D9-80BF-4104-A4AB-DD353A2513BA}"/>
                </a:ext>
              </a:extLst>
            </p:cNvPr>
            <p:cNvSpPr/>
            <p:nvPr/>
          </p:nvSpPr>
          <p:spPr>
            <a:xfrm>
              <a:off x="3361261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298F0B0-8A2D-4275-9CBC-81577EF8011C}"/>
                </a:ext>
              </a:extLst>
            </p:cNvPr>
            <p:cNvSpPr/>
            <p:nvPr/>
          </p:nvSpPr>
          <p:spPr>
            <a:xfrm>
              <a:off x="24090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6FF5141-D9A4-40D9-AE0A-9FAA2ECE1656}"/>
                </a:ext>
              </a:extLst>
            </p:cNvPr>
            <p:cNvSpPr/>
            <p:nvPr/>
          </p:nvSpPr>
          <p:spPr>
            <a:xfrm>
              <a:off x="500062" y="194373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F254B338-3EBA-4D36-86E8-9C09EF7C02B8}"/>
                </a:ext>
              </a:extLst>
            </p:cNvPr>
            <p:cNvSpPr/>
            <p:nvPr/>
          </p:nvSpPr>
          <p:spPr>
            <a:xfrm>
              <a:off x="500062" y="273316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E8AE6C3-0AFF-40F6-88C7-3A7C8A014488}"/>
                </a:ext>
              </a:extLst>
            </p:cNvPr>
            <p:cNvSpPr/>
            <p:nvPr/>
          </p:nvSpPr>
          <p:spPr>
            <a:xfrm>
              <a:off x="500062" y="352259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3E9EF65-B326-497A-9EE0-EFC57318F203}"/>
                </a:ext>
              </a:extLst>
            </p:cNvPr>
            <p:cNvSpPr/>
            <p:nvPr/>
          </p:nvSpPr>
          <p:spPr>
            <a:xfrm>
              <a:off x="500062" y="4309364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BA518688-2A30-4B00-97FA-A9EA1D196D35}"/>
                </a:ext>
              </a:extLst>
            </p:cNvPr>
            <p:cNvSpPr/>
            <p:nvPr/>
          </p:nvSpPr>
          <p:spPr>
            <a:xfrm>
              <a:off x="500062" y="5084795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1F693842-B64A-4087-9E5F-5199914B2E05}"/>
                </a:ext>
              </a:extLst>
            </p:cNvPr>
            <p:cNvSpPr/>
            <p:nvPr/>
          </p:nvSpPr>
          <p:spPr>
            <a:xfrm>
              <a:off x="500063" y="501647"/>
              <a:ext cx="11190287" cy="93097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2A9CD49-B0FE-4DEE-85EC-4B56F3980DC2}"/>
              </a:ext>
            </a:extLst>
          </p:cNvPr>
          <p:cNvSpPr/>
          <p:nvPr userDrawn="1"/>
        </p:nvSpPr>
        <p:spPr>
          <a:xfrm>
            <a:off x="17081" y="6525880"/>
            <a:ext cx="1870364" cy="312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40012A-5F33-4545-1616-D81154C0E19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6515100"/>
            <a:ext cx="11652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Classification: Internal</a:t>
            </a:r>
          </a:p>
        </p:txBody>
      </p:sp>
    </p:spTree>
    <p:extLst>
      <p:ext uri="{BB962C8B-B14F-4D97-AF65-F5344CB8AC3E}">
        <p14:creationId xmlns:p14="http://schemas.microsoft.com/office/powerpoint/2010/main" val="1096932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​"/>
        <a:defRPr sz="2350" i="1" kern="1200">
          <a:solidFill>
            <a:schemeClr val="tx1"/>
          </a:solidFill>
          <a:latin typeface="Maersk Headline Office" panose="00000500000000000000" pitchFamily="2" charset="0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600" b="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500" b="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defRPr sz="6000" kern="1200" baseline="0">
          <a:solidFill>
            <a:schemeClr val="accent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68">
          <p15:clr>
            <a:srgbClr val="F26B43"/>
          </p15:clr>
        </p15:guide>
        <p15:guide id="3" orient="horz" pos="315">
          <p15:clr>
            <a:srgbClr val="F26B43"/>
          </p15:clr>
        </p15:guide>
        <p15:guide id="4" orient="horz" pos="4009">
          <p15:clr>
            <a:srgbClr val="F26B43"/>
          </p15:clr>
        </p15:guide>
        <p15:guide id="5" pos="917">
          <p15:clr>
            <a:srgbClr val="F26B43"/>
          </p15:clr>
        </p15:guide>
        <p15:guide id="6" pos="1368">
          <p15:clr>
            <a:srgbClr val="F26B43"/>
          </p15:clr>
        </p15:guide>
        <p15:guide id="7" pos="5112">
          <p15:clr>
            <a:srgbClr val="F26B43"/>
          </p15:clr>
        </p15:guide>
        <p15:guide id="8" pos="5567">
          <p15:clr>
            <a:srgbClr val="F26B43"/>
          </p15:clr>
        </p15:guide>
        <p15:guide id="9" pos="5716">
          <p15:clr>
            <a:srgbClr val="F26B43"/>
          </p15:clr>
        </p15:guide>
        <p15:guide id="10" pos="6167">
          <p15:clr>
            <a:srgbClr val="F26B43"/>
          </p15:clr>
        </p15:guide>
        <p15:guide id="11" pos="6316">
          <p15:clr>
            <a:srgbClr val="F26B43"/>
          </p15:clr>
        </p15:guide>
        <p15:guide id="12" pos="6767">
          <p15:clr>
            <a:srgbClr val="F26B43"/>
          </p15:clr>
        </p15:guide>
        <p15:guide id="13" pos="6915">
          <p15:clr>
            <a:srgbClr val="F26B43"/>
          </p15:clr>
        </p15:guide>
        <p15:guide id="15" pos="4516">
          <p15:clr>
            <a:srgbClr val="F26B43"/>
          </p15:clr>
        </p15:guide>
        <p15:guide id="16" pos="4962">
          <p15:clr>
            <a:srgbClr val="F26B43"/>
          </p15:clr>
        </p15:guide>
        <p15:guide id="17" pos="3916">
          <p15:clr>
            <a:srgbClr val="F26B43"/>
          </p15:clr>
        </p15:guide>
        <p15:guide id="18" pos="4367">
          <p15:clr>
            <a:srgbClr val="F26B43"/>
          </p15:clr>
        </p15:guide>
        <p15:guide id="19" pos="3316">
          <p15:clr>
            <a:srgbClr val="F26B43"/>
          </p15:clr>
        </p15:guide>
        <p15:guide id="20" pos="3767">
          <p15:clr>
            <a:srgbClr val="F26B43"/>
          </p15:clr>
        </p15:guide>
        <p15:guide id="21" pos="2714">
          <p15:clr>
            <a:srgbClr val="F26B43"/>
          </p15:clr>
        </p15:guide>
        <p15:guide id="22" pos="3168">
          <p15:clr>
            <a:srgbClr val="F26B43"/>
          </p15:clr>
        </p15:guide>
        <p15:guide id="23" pos="2117">
          <p15:clr>
            <a:srgbClr val="F26B43"/>
          </p15:clr>
        </p15:guide>
        <p15:guide id="24" pos="2567">
          <p15:clr>
            <a:srgbClr val="F26B43"/>
          </p15:clr>
        </p15:guide>
        <p15:guide id="25" pos="1517">
          <p15:clr>
            <a:srgbClr val="F26B43"/>
          </p15:clr>
        </p15:guide>
        <p15:guide id="26" pos="1968">
          <p15:clr>
            <a:srgbClr val="F26B43"/>
          </p15:clr>
        </p15:guide>
        <p15:guide id="28" pos="7363">
          <p15:clr>
            <a:srgbClr val="F26B43"/>
          </p15:clr>
        </p15:guide>
        <p15:guide id="29" orient="horz" pos="1224">
          <p15:clr>
            <a:srgbClr val="F26B43"/>
          </p15:clr>
        </p15:guide>
        <p15:guide id="30" orient="horz" pos="1570">
          <p15:clr>
            <a:srgbClr val="F26B43"/>
          </p15:clr>
        </p15:guide>
        <p15:guide id="31" orient="horz" pos="1721">
          <p15:clr>
            <a:srgbClr val="F26B43"/>
          </p15:clr>
        </p15:guide>
        <p15:guide id="32" orient="horz" pos="2067">
          <p15:clr>
            <a:srgbClr val="F26B43"/>
          </p15:clr>
        </p15:guide>
        <p15:guide id="33" orient="horz" pos="2218">
          <p15:clr>
            <a:srgbClr val="F26B43"/>
          </p15:clr>
        </p15:guide>
        <p15:guide id="34" orient="horz" pos="2564">
          <p15:clr>
            <a:srgbClr val="F26B43"/>
          </p15:clr>
        </p15:guide>
        <p15:guide id="35" orient="horz" pos="2714">
          <p15:clr>
            <a:srgbClr val="F26B43"/>
          </p15:clr>
        </p15:guide>
        <p15:guide id="36" orient="horz" pos="3060">
          <p15:clr>
            <a:srgbClr val="F26B43"/>
          </p15:clr>
        </p15:guide>
        <p15:guide id="37" orient="horz" pos="3203">
          <p15:clr>
            <a:srgbClr val="F26B43"/>
          </p15:clr>
        </p15:guide>
        <p15:guide id="38" orient="horz" pos="3548">
          <p15:clr>
            <a:srgbClr val="F26B43"/>
          </p15:clr>
        </p15:guide>
        <p15:guide id="39" pos="315">
          <p15:clr>
            <a:srgbClr val="F26B43"/>
          </p15:clr>
        </p15:guide>
        <p15:guide id="40" pos="7364">
          <p15:clr>
            <a:srgbClr val="F26B43"/>
          </p15:clr>
        </p15:guide>
        <p15:guide id="41" orient="horz" pos="902">
          <p15:clr>
            <a:srgbClr val="F26B43"/>
          </p15:clr>
        </p15:guide>
        <p15:guide id="42" orient="horz" pos="2160">
          <p15:clr>
            <a:srgbClr val="000000"/>
          </p15:clr>
        </p15:guide>
        <p15:guide id="43" pos="3840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image" Target="../media/image4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4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4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4.em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tags" Target="../tags/tag19.xml"/><Relationship Id="rId7" Type="http://schemas.openxmlformats.org/officeDocument/2006/relationships/image" Target="../media/image4.emf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4.emf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72E66-6763-C382-789D-16BB26FD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9C951A-DFAC-2526-E6AA-42DDB721F475}"/>
              </a:ext>
            </a:extLst>
          </p:cNvPr>
          <p:cNvSpPr/>
          <p:nvPr/>
        </p:nvSpPr>
        <p:spPr>
          <a:xfrm>
            <a:off x="0" y="0"/>
            <a:ext cx="12192000" cy="6880321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141964A-3212-56B7-1EF3-12A9D7F57D6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141964A-3212-56B7-1EF3-12A9D7F57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1C2844F-7849-490A-0151-ED968483281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87EEB-3E82-86AC-AE0A-BB927D05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8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19ABF0-20A9-F0E8-362D-7C00A2DC3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50" y="484670"/>
            <a:ext cx="4043932" cy="803356"/>
          </a:xfrm>
        </p:spPr>
        <p:txBody>
          <a:bodyPr vert="horz"/>
          <a:lstStyle/>
          <a:p>
            <a:r>
              <a:rPr lang="en-GB" sz="2400" dirty="0">
                <a:solidFill>
                  <a:schemeClr val="bg1"/>
                </a:solidFill>
              </a:rPr>
              <a:t>Permitting &amp; Site Preparation SOP (v1.0)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D87DA0C7-E64E-8FC0-9FD1-04186DED91AB}"/>
              </a:ext>
            </a:extLst>
          </p:cNvPr>
          <p:cNvSpPr txBox="1">
            <a:spLocks/>
          </p:cNvSpPr>
          <p:nvPr/>
        </p:nvSpPr>
        <p:spPr>
          <a:xfrm>
            <a:off x="486350" y="2913146"/>
            <a:ext cx="5025884" cy="154086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sz="1400" b="1" dirty="0">
                <a:solidFill>
                  <a:schemeClr val="bg1"/>
                </a:solidFill>
                <a:latin typeface="+mn-lt"/>
              </a:rPr>
              <a:t>Objective: </a:t>
            </a:r>
            <a:r>
              <a:rPr lang="en-GB" sz="1400" dirty="0">
                <a:solidFill>
                  <a:schemeClr val="bg1"/>
                </a:solidFill>
              </a:rPr>
              <a:t>To standardize the site readiness process for EV charger installation — ensuring all necessary utility, landlord, and regulatory permits are secured before commissioning begins.</a:t>
            </a:r>
          </a:p>
          <a:p>
            <a:pPr lvl="0"/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  <a:p>
            <a:pPr lvl="0"/>
            <a:r>
              <a:rPr lang="en-GB" sz="1400" b="1" dirty="0">
                <a:solidFill>
                  <a:schemeClr val="bg1"/>
                </a:solidFill>
                <a:latin typeface="+mn-lt"/>
              </a:rPr>
              <a:t>Outcome: </a:t>
            </a:r>
            <a:r>
              <a:rPr lang="en-GB" sz="1400" dirty="0">
                <a:solidFill>
                  <a:schemeClr val="bg1"/>
                </a:solidFill>
              </a:rPr>
              <a:t>A “Ready for Installation” site with approved permits, validated grid capacity, and completed civil works.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aersk Headline Light"/>
              <a:ea typeface="+mj-ea"/>
              <a:cs typeface="+mj-cs"/>
            </a:endParaRP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22055C4-DF5F-28F2-69CD-EFDBCAA784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88101" y="2358655"/>
            <a:ext cx="2310809" cy="2310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1088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C55A3-BFE7-04C3-F616-F200118A5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23AE7C23-70C5-DDAF-D679-37C891FD787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23AE7C23-70C5-DDAF-D679-37C891FD78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2C9D76CB-F2B4-AF9D-2FE4-A0471AE22F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81968-F0B9-D5EA-E0EA-16D54EA86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930880-5FFF-BEF3-8936-96C74F591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Overview</a:t>
            </a:r>
            <a:endParaRPr 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5C22D87-9DAE-99B5-D68E-1D0214A4E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336584"/>
              </p:ext>
            </p:extLst>
          </p:nvPr>
        </p:nvGraphicFramePr>
        <p:xfrm>
          <a:off x="958988" y="2182761"/>
          <a:ext cx="5137012" cy="2316422"/>
        </p:xfrm>
        <a:graphic>
          <a:graphicData uri="http://schemas.openxmlformats.org/drawingml/2006/table">
            <a:tbl>
              <a:tblPr/>
              <a:tblGrid>
                <a:gridCol w="1267441">
                  <a:extLst>
                    <a:ext uri="{9D8B030D-6E8A-4147-A177-3AD203B41FA5}">
                      <a16:colId xmlns:a16="http://schemas.microsoft.com/office/drawing/2014/main" val="4010739263"/>
                    </a:ext>
                  </a:extLst>
                </a:gridCol>
                <a:gridCol w="3869571">
                  <a:extLst>
                    <a:ext uri="{9D8B030D-6E8A-4147-A177-3AD203B41FA5}">
                      <a16:colId xmlns:a16="http://schemas.microsoft.com/office/drawing/2014/main" val="4008990734"/>
                    </a:ext>
                  </a:extLst>
                </a:gridCol>
              </a:tblGrid>
              <a:tr h="23611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Item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Description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68046"/>
                  </a:ext>
                </a:extLst>
              </a:tr>
              <a:tr h="68811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Purpose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Define the step-by-step procedure for obtaining required permits, preparing sites, and validating readiness for charger installation.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823683"/>
                  </a:ext>
                </a:extLst>
              </a:tr>
              <a:tr h="61429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Scope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Applies to all warehouse, depot, and terminal locations installing EV charging infrastructure.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222995"/>
                  </a:ext>
                </a:extLst>
              </a:tr>
              <a:tr h="25929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Owner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Infrastructure Lead / Site Project Manager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31471"/>
                  </a:ext>
                </a:extLst>
              </a:tr>
              <a:tr h="51859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Dependencies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2.1 Site Readiness, 2.2 Procurement, and 3.1 Infrastructure Commissioning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683434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BA3BEF3-F732-6E70-9168-B47F039C6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19587"/>
              </p:ext>
            </p:extLst>
          </p:nvPr>
        </p:nvGraphicFramePr>
        <p:xfrm>
          <a:off x="6680436" y="2182761"/>
          <a:ext cx="4823306" cy="2316421"/>
        </p:xfrm>
        <a:graphic>
          <a:graphicData uri="http://schemas.openxmlformats.org/drawingml/2006/table">
            <a:tbl>
              <a:tblPr/>
              <a:tblGrid>
                <a:gridCol w="1598325">
                  <a:extLst>
                    <a:ext uri="{9D8B030D-6E8A-4147-A177-3AD203B41FA5}">
                      <a16:colId xmlns:a16="http://schemas.microsoft.com/office/drawing/2014/main" val="1596226869"/>
                    </a:ext>
                  </a:extLst>
                </a:gridCol>
                <a:gridCol w="3224981">
                  <a:extLst>
                    <a:ext uri="{9D8B030D-6E8A-4147-A177-3AD203B41FA5}">
                      <a16:colId xmlns:a16="http://schemas.microsoft.com/office/drawing/2014/main" val="2674728325"/>
                    </a:ext>
                  </a:extLst>
                </a:gridCol>
              </a:tblGrid>
              <a:tr h="27043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Field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Example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6381904"/>
                  </a:ext>
                </a:extLst>
              </a:tr>
              <a:tr h="3719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Version</a:t>
                      </a:r>
                      <a:endParaRPr lang="en-GB" sz="11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1.1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158518"/>
                  </a:ext>
                </a:extLst>
              </a:tr>
              <a:tr h="6509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Owner</a:t>
                      </a:r>
                      <a:endParaRPr lang="en-GB" sz="11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Global Infrastructure Lead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051409"/>
                  </a:ext>
                </a:extLst>
              </a:tr>
              <a:tr h="6509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Review Cycle</a:t>
                      </a:r>
                      <a:endParaRPr lang="en-GB" sz="11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Annual or post-project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2005527"/>
                  </a:ext>
                </a:extLst>
              </a:tr>
              <a:tr h="37199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/>
                        <a:t>Next Review Date</a:t>
                      </a:r>
                      <a:endParaRPr lang="en-GB" sz="11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Q4 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14333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60526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16329-59FE-AFF8-46C8-05E515D2C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05E1B85-2E33-FF97-9267-90BD577ED0A4}"/>
              </a:ext>
            </a:extLst>
          </p:cNvPr>
          <p:cNvSpPr/>
          <p:nvPr/>
        </p:nvSpPr>
        <p:spPr>
          <a:xfrm>
            <a:off x="153370" y="1083615"/>
            <a:ext cx="1893054" cy="4513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6C6A3B74-23BA-DABD-958B-5EBFAC6340F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6C6A3B74-23BA-DABD-958B-5EBFAC6340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4D2781A-719C-3B1B-EDBA-4A26866D9D5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en-US" sz="1000" noProof="0" err="1">
              <a:latin typeface="Maersk Text" panose="020B0604020202020204" charset="0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5882AF-B1E0-BCAB-3815-0B6053E24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fld id="{43A204BC-C5BA-4EF4-ABC8-D45123A0C52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7F072BD-DFDE-153B-04DB-8DB36B20B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6" y="582923"/>
            <a:ext cx="7677391" cy="363376"/>
          </a:xfrm>
        </p:spPr>
        <p:txBody>
          <a:bodyPr vert="horz"/>
          <a:lstStyle/>
          <a:p>
            <a:r>
              <a:rPr lang="en-US" sz="2400" dirty="0"/>
              <a:t>Workflow</a:t>
            </a:r>
            <a:endParaRPr lang="en-US" sz="2400" b="1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682EA4-C59C-400B-D438-DD633BEA8FAB}"/>
              </a:ext>
            </a:extLst>
          </p:cNvPr>
          <p:cNvSpPr/>
          <p:nvPr/>
        </p:nvSpPr>
        <p:spPr>
          <a:xfrm>
            <a:off x="153369" y="2930012"/>
            <a:ext cx="1892062" cy="2667066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F547C2-90F0-D9C8-3AF0-C5C874DDDE8A}"/>
              </a:ext>
            </a:extLst>
          </p:cNvPr>
          <p:cNvSpPr/>
          <p:nvPr/>
        </p:nvSpPr>
        <p:spPr>
          <a:xfrm>
            <a:off x="2152010" y="1083615"/>
            <a:ext cx="1893054" cy="4513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ADD5E9-87D0-46E1-027E-6CFD2EE31E34}"/>
              </a:ext>
            </a:extLst>
          </p:cNvPr>
          <p:cNvSpPr/>
          <p:nvPr/>
        </p:nvSpPr>
        <p:spPr>
          <a:xfrm>
            <a:off x="6149289" y="1128312"/>
            <a:ext cx="1893054" cy="4468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6A13A02-DD5B-35C5-77C0-9953C331EF04}"/>
              </a:ext>
            </a:extLst>
          </p:cNvPr>
          <p:cNvSpPr/>
          <p:nvPr/>
        </p:nvSpPr>
        <p:spPr>
          <a:xfrm>
            <a:off x="4150649" y="1128312"/>
            <a:ext cx="1893054" cy="4468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D73252D-1A7C-5B59-4D99-B75D0BAE41C4}"/>
              </a:ext>
            </a:extLst>
          </p:cNvPr>
          <p:cNvSpPr/>
          <p:nvPr/>
        </p:nvSpPr>
        <p:spPr>
          <a:xfrm>
            <a:off x="8147929" y="1083615"/>
            <a:ext cx="1893054" cy="4513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E29E9A6-9842-E44B-5D09-1D4F75A205E2}"/>
              </a:ext>
            </a:extLst>
          </p:cNvPr>
          <p:cNvSpPr txBox="1">
            <a:spLocks/>
          </p:cNvSpPr>
          <p:nvPr/>
        </p:nvSpPr>
        <p:spPr>
          <a:xfrm>
            <a:off x="259613" y="1277784"/>
            <a:ext cx="1681883" cy="419008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1. Confirm Site Ownership &amp; Key Contacts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Confirm physical site boundary, landlord ownership, and utility provider. Identify key contacts (landlord, CPO, grid operator, permitting office).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900" dirty="0">
                <a:solidFill>
                  <a:schemeClr val="bg1"/>
                </a:solidFill>
                <a:effectLst/>
              </a:rPr>
              <a:t>Responsible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  <a:effectLst/>
              </a:rPr>
              <a:t>Site Lead / Facility Manager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900" dirty="0">
              <a:solidFill>
                <a:schemeClr val="bg1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900" dirty="0">
                <a:solidFill>
                  <a:schemeClr val="bg1"/>
                </a:solidFill>
                <a:effectLst/>
              </a:rPr>
              <a:t>Output/ Evidence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  <a:effectLst/>
              </a:rPr>
              <a:t>Stakeholder register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effectLst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  <a:effectLst/>
              </a:rPr>
              <a:t>1 week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707802D-AA19-92EA-FC69-CEDC0AF6CCC6}"/>
              </a:ext>
            </a:extLst>
          </p:cNvPr>
          <p:cNvSpPr/>
          <p:nvPr/>
        </p:nvSpPr>
        <p:spPr>
          <a:xfrm>
            <a:off x="10146569" y="1067205"/>
            <a:ext cx="1892062" cy="4529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sx="99000" sy="99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34BB03-377D-04C6-79E7-5795E9273444}"/>
              </a:ext>
            </a:extLst>
          </p:cNvPr>
          <p:cNvSpPr/>
          <p:nvPr/>
        </p:nvSpPr>
        <p:spPr>
          <a:xfrm>
            <a:off x="2153001" y="2930012"/>
            <a:ext cx="1892062" cy="2667066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9E3707B-3766-B423-A259-F555383B7563}"/>
              </a:ext>
            </a:extLst>
          </p:cNvPr>
          <p:cNvSpPr/>
          <p:nvPr/>
        </p:nvSpPr>
        <p:spPr>
          <a:xfrm>
            <a:off x="4151144" y="2930012"/>
            <a:ext cx="1892062" cy="2667066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71479D4-9461-E35A-6595-94D622C073DB}"/>
              </a:ext>
            </a:extLst>
          </p:cNvPr>
          <p:cNvSpPr/>
          <p:nvPr/>
        </p:nvSpPr>
        <p:spPr>
          <a:xfrm>
            <a:off x="6148296" y="2930012"/>
            <a:ext cx="1892062" cy="2662480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0FD3075-2F67-7D51-ACC7-1606A709AC61}"/>
              </a:ext>
            </a:extLst>
          </p:cNvPr>
          <p:cNvSpPr/>
          <p:nvPr/>
        </p:nvSpPr>
        <p:spPr>
          <a:xfrm>
            <a:off x="8144951" y="2930012"/>
            <a:ext cx="1892062" cy="2662479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3999782-C651-00C3-04DD-52E420131659}"/>
              </a:ext>
            </a:extLst>
          </p:cNvPr>
          <p:cNvSpPr/>
          <p:nvPr/>
        </p:nvSpPr>
        <p:spPr>
          <a:xfrm>
            <a:off x="10146569" y="2930012"/>
            <a:ext cx="1892062" cy="2662480"/>
          </a:xfrm>
          <a:prstGeom prst="rect">
            <a:avLst/>
          </a:prstGeom>
          <a:solidFill>
            <a:schemeClr val="accent2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5556FF8-0232-72CE-FC43-8871CFEB8E9F}"/>
              </a:ext>
            </a:extLst>
          </p:cNvPr>
          <p:cNvSpPr txBox="1">
            <a:spLocks/>
          </p:cNvSpPr>
          <p:nvPr/>
        </p:nvSpPr>
        <p:spPr>
          <a:xfrm>
            <a:off x="2257595" y="1240861"/>
            <a:ext cx="1681883" cy="40876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2. Validate Electrical Capacity &amp; Utility Connection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latin typeface="Maersk Text Light" panose="00000400000000000000" pitchFamily="2" charset="0"/>
              </a:rPr>
              <a:t>Confirm available kVA/kW, connection type (LV/MV), and utility process for capacity increase if needed.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Responsible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Utility Operator / Engineering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Output/ Evidence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Grid readiness checklist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2–4 weeks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941E8C-42C3-CED1-C6D7-4F1A8C3FECF6}"/>
              </a:ext>
            </a:extLst>
          </p:cNvPr>
          <p:cNvSpPr txBox="1">
            <a:spLocks/>
          </p:cNvSpPr>
          <p:nvPr/>
        </p:nvSpPr>
        <p:spPr>
          <a:xfrm>
            <a:off x="4256234" y="1240860"/>
            <a:ext cx="1681883" cy="42917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3. Perform Site Layout &amp; Safety Review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Map charger placement, trenching, safety clearances, and accessibility zones (truck, MHE, cars).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accent2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Responsible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Project Engineer / OEM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Output/ Evidence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Site layout drawing (preliminary)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2 weeks</a:t>
            </a:r>
            <a:endParaRPr lang="en-GB" sz="900" dirty="0">
              <a:solidFill>
                <a:schemeClr val="accent2"/>
              </a:solidFill>
              <a:effectLst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24259CC-4B84-D2BE-F7D4-47CA5EFB6D94}"/>
              </a:ext>
            </a:extLst>
          </p:cNvPr>
          <p:cNvSpPr txBox="1">
            <a:spLocks/>
          </p:cNvSpPr>
          <p:nvPr/>
        </p:nvSpPr>
        <p:spPr>
          <a:xfrm>
            <a:off x="6254874" y="1277784"/>
            <a:ext cx="1681883" cy="419008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4. Apply for Permits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it-IT" sz="900" dirty="0">
                <a:effectLst/>
                <a:latin typeface="Maersk Text Light" panose="00000400000000000000" pitchFamily="2" charset="0"/>
              </a:rPr>
              <a:t>Secure required documentation:</a:t>
            </a:r>
          </a:p>
          <a:p>
            <a:pPr marL="628650" lvl="1" indent="-171450" fontAlgn="ctr">
              <a:buFont typeface="Wingdings" panose="05000000000000000000" pitchFamily="2" charset="2"/>
              <a:buChar char="Ø"/>
            </a:pPr>
            <a:r>
              <a:rPr lang="it-IT" sz="900" dirty="0">
                <a:effectLst/>
                <a:latin typeface="Maersk Text Light" panose="00000400000000000000" pitchFamily="2" charset="0"/>
              </a:rPr>
              <a:t>Electrical installation permit</a:t>
            </a:r>
          </a:p>
          <a:p>
            <a:pPr marL="628650" lvl="1" indent="-171450" fontAlgn="ctr">
              <a:buFont typeface="Wingdings" panose="05000000000000000000" pitchFamily="2" charset="2"/>
              <a:buChar char="Ø"/>
            </a:pPr>
            <a:r>
              <a:rPr lang="it-IT" sz="900" dirty="0">
                <a:effectLst/>
                <a:latin typeface="Maersk Text Light" panose="00000400000000000000" pitchFamily="2" charset="0"/>
              </a:rPr>
              <a:t>Construction/trenching permit</a:t>
            </a:r>
          </a:p>
          <a:p>
            <a:pPr marL="628650" lvl="1" indent="-171450" fontAlgn="ctr">
              <a:buFont typeface="Wingdings" panose="05000000000000000000" pitchFamily="2" charset="2"/>
              <a:buChar char="Ø"/>
            </a:pPr>
            <a:r>
              <a:rPr lang="it-IT" sz="900" dirty="0">
                <a:effectLst/>
                <a:latin typeface="Maersk Text Light" panose="00000400000000000000" pitchFamily="2" charset="0"/>
              </a:rPr>
              <a:t>Landlord consent</a:t>
            </a:r>
          </a:p>
          <a:p>
            <a:pPr marL="628650" lvl="1" indent="-171450" fontAlgn="ctr">
              <a:buFont typeface="Wingdings" panose="05000000000000000000" pitchFamily="2" charset="2"/>
              <a:buChar char="Ø"/>
            </a:pPr>
            <a:r>
              <a:rPr lang="it-IT" sz="900" dirty="0">
                <a:effectLst/>
                <a:latin typeface="Maersk Text Light" panose="00000400000000000000" pitchFamily="2" charset="0"/>
              </a:rPr>
              <a:t>Environmental/HSE clearance</a:t>
            </a:r>
            <a:endParaRPr lang="en-GB" sz="900" dirty="0">
              <a:effectLst/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Responsible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Site Lead / General Contractor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Output/ Evidence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Submitted permit package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4–12 weeks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FF559C7-B1F0-6792-85C1-CD052020E89A}"/>
              </a:ext>
            </a:extLst>
          </p:cNvPr>
          <p:cNvSpPr txBox="1">
            <a:spLocks/>
          </p:cNvSpPr>
          <p:nvPr/>
        </p:nvSpPr>
        <p:spPr>
          <a:xfrm>
            <a:off x="8253514" y="1277784"/>
            <a:ext cx="1681883" cy="42547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5. Track Permit Review &amp; Closure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  <a:latin typeface="Maersk Text Light" panose="00000400000000000000" pitchFamily="2" charset="0"/>
              </a:rPr>
              <a:t>Track permit progress; coordinate with utilities and contractors to close gaps.</a:t>
            </a: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Responsible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Project Manager / Local Authority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Output/ Evidence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Permit approval letters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2–8 weeks</a:t>
            </a:r>
            <a:endParaRPr lang="en-GB" sz="900" dirty="0">
              <a:solidFill>
                <a:schemeClr val="accent2"/>
              </a:solidFill>
              <a:effectLst/>
              <a:latin typeface="Maersk Text Light" panose="00000400000000000000" pitchFamily="2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32B3565-CCAC-6918-48C1-49A6C7EE558B}"/>
              </a:ext>
            </a:extLst>
          </p:cNvPr>
          <p:cNvSpPr txBox="1">
            <a:spLocks/>
          </p:cNvSpPr>
          <p:nvPr/>
        </p:nvSpPr>
        <p:spPr>
          <a:xfrm>
            <a:off x="10252099" y="1276522"/>
            <a:ext cx="1681002" cy="419134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Step 6. Execute Civil &amp; Electrical Works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  <a:latin typeface="Maersk Text Light" panose="00000400000000000000" pitchFamily="2" charset="0"/>
              </a:rPr>
              <a:t>Execute civil and electrical works: trenching, conduit installation, protective bollards, signage.</a:t>
            </a: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bg1"/>
              </a:solidFill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accent2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Responsible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Contractor / Facilities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Output/ Evidence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Completion report / as-built drawings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900" dirty="0">
              <a:solidFill>
                <a:schemeClr val="bg1"/>
              </a:solidFill>
            </a:endParaRPr>
          </a:p>
          <a:p>
            <a:pPr fontAlgn="ctr"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</a:rPr>
              <a:t>Typical lead time</a:t>
            </a:r>
          </a:p>
          <a:p>
            <a:pPr fontAlgn="ctr">
              <a:spcBef>
                <a:spcPts val="0"/>
              </a:spcBef>
            </a:pPr>
            <a:endParaRPr lang="en-GB" sz="900" dirty="0">
              <a:solidFill>
                <a:schemeClr val="bg1"/>
              </a:solidFill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900" dirty="0">
                <a:solidFill>
                  <a:schemeClr val="bg1"/>
                </a:solidFill>
              </a:rPr>
              <a:t>2–6 weeks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3926E4-18D8-563A-3177-C47B2AEF03D6}"/>
              </a:ext>
            </a:extLst>
          </p:cNvPr>
          <p:cNvSpPr txBox="1"/>
          <p:nvPr/>
        </p:nvSpPr>
        <p:spPr>
          <a:xfrm>
            <a:off x="259613" y="5726740"/>
            <a:ext cx="1072245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100" b="1" dirty="0"/>
              <a:t>Examples:</a:t>
            </a:r>
            <a:endParaRPr lang="en-GB" sz="1100" dirty="0"/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EU: Building permit, DSO grid upgrade approval, environmental compliance notice.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US: AHJ electrical permit, trenching/construction permit, fire marshal sign-off.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APAC: Landlord consent, energy bureau approval, local council excavation permit.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9402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31A5C-D5EF-9407-5E5F-D6AE12B8F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2D4DA134-4744-D66F-3ECA-1115937883F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2D4DA134-4744-D66F-3ECA-1115937883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AEF87A2-1941-9531-AE6F-2D29E14C6B8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en-US" sz="1000" noProof="0" err="1">
              <a:latin typeface="Maersk Text" panose="020B0604020202020204" charset="0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587F96-55A8-1D26-43E6-82BDBAC19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fld id="{43A204BC-C5BA-4EF4-ABC8-D45123A0C52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15CB354-032B-CE73-A424-05F7E9E8B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7" y="582923"/>
            <a:ext cx="5098233" cy="363376"/>
          </a:xfrm>
        </p:spPr>
        <p:txBody>
          <a:bodyPr vert="horz"/>
          <a:lstStyle/>
          <a:p>
            <a:r>
              <a:rPr lang="en-GB" sz="2400" dirty="0"/>
              <a:t>Common risks and mitigations</a:t>
            </a:r>
            <a:endParaRPr lang="en-US" sz="2400" b="1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F5D9179-59ED-D06B-7825-1C18136D5672}"/>
              </a:ext>
            </a:extLst>
          </p:cNvPr>
          <p:cNvSpPr txBox="1">
            <a:spLocks/>
          </p:cNvSpPr>
          <p:nvPr/>
        </p:nvSpPr>
        <p:spPr>
          <a:xfrm>
            <a:off x="2536723" y="2564801"/>
            <a:ext cx="6409332" cy="239037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Permit delays due to incomplete submissions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Mitigation: Use standardized permit templates; submit all documents in one package..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Grid upgrade dependencies delay installation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Mitigation: Engage utility early (Step 2); request temporary load or phase installation.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Landlord not aligned on charger placement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Mitigation: Include site owner in Step 1 boundary review; share layout for approval.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.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Civil works conflict with site ops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Mitigation: Coordinate trenching during off-peak hours; use temporary barriers and phased work.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Documentation gaps at inspection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Mitigation: Store all permits, drawings, and safety certifications in central SharePoint folder.</a:t>
            </a:r>
            <a:endParaRPr lang="en-GB" sz="1100" dirty="0">
              <a:solidFill>
                <a:schemeClr val="accent2"/>
              </a:solidFill>
              <a:effectLst/>
              <a:latin typeface="Maersk Text Light" panose="000004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9154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C3DF3D-B5C6-A21C-7F6D-447DDDAB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8B3A1677-23C4-C94C-1ED5-B83186A2C9F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8B3A1677-23C4-C94C-1ED5-B83186A2C9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120E824B-E694-3154-3F58-56725A2F712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en-US" sz="1000" noProof="0" err="1">
              <a:latin typeface="Maersk Text" panose="020B0604020202020204" charset="0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F9C719-5FB2-7860-D85B-771D294C8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fld id="{43A204BC-C5BA-4EF4-ABC8-D45123A0C52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B156133-8F3C-02A2-8315-CAF899A0D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7" y="582923"/>
            <a:ext cx="5098233" cy="363376"/>
          </a:xfrm>
        </p:spPr>
        <p:txBody>
          <a:bodyPr vert="horz"/>
          <a:lstStyle/>
          <a:p>
            <a:r>
              <a:rPr lang="en-US" sz="2400" dirty="0"/>
              <a:t>Go/No-Go Checklist</a:t>
            </a:r>
            <a:endParaRPr 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2CF6B9-3BB7-D3F4-A9D6-9B260F83B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137488"/>
              </p:ext>
            </p:extLst>
          </p:nvPr>
        </p:nvGraphicFramePr>
        <p:xfrm>
          <a:off x="811453" y="2208155"/>
          <a:ext cx="5904462" cy="2160108"/>
        </p:xfrm>
        <a:graphic>
          <a:graphicData uri="http://schemas.openxmlformats.org/drawingml/2006/table">
            <a:tbl>
              <a:tblPr/>
              <a:tblGrid>
                <a:gridCol w="2952231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  <a:gridCol w="2952231">
                  <a:extLst>
                    <a:ext uri="{9D8B030D-6E8A-4147-A177-3AD203B41FA5}">
                      <a16:colId xmlns:a16="http://schemas.microsoft.com/office/drawing/2014/main" val="783630128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Status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All permits approved (documented)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Utility confirmation of load availability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Civil and trenching works completed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Charger foundations and conduits installed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Safety barriers and signage installed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2930275"/>
                  </a:ext>
                </a:extLst>
              </a:tr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As-built drawings submitted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315775"/>
                  </a:ext>
                </a:extLst>
              </a:tr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HSE inspection passed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099513"/>
                  </a:ext>
                </a:extLst>
              </a:tr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“Ready for Installation” sign-off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531019"/>
                  </a:ext>
                </a:extLst>
              </a:tr>
            </a:tbl>
          </a:graphicData>
        </a:graphic>
      </p:graphicFrame>
      <p:pic>
        <p:nvPicPr>
          <p:cNvPr id="5" name="Picture 4" descr="A close-up of a gas station&#10;&#10;AI-generated content may be incorrect.">
            <a:extLst>
              <a:ext uri="{FF2B5EF4-FFF2-40B4-BE49-F238E27FC236}">
                <a16:creationId xmlns:a16="http://schemas.microsoft.com/office/drawing/2014/main" id="{20206450-7D7C-F6A3-AE89-4D20689D1EB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97"/>
          <a:stretch>
            <a:fillRect/>
          </a:stretch>
        </p:blipFill>
        <p:spPr>
          <a:xfrm>
            <a:off x="7266038" y="16704"/>
            <a:ext cx="4925961" cy="68245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8944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C1EC1-F5C1-2F81-D892-0DB07EBDB2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5BDC219A-42DE-8E37-4901-E989F044800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5BDC219A-42DE-8E37-4901-E989F04480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C463917D-DFC7-F23B-2C35-CCECAEC00D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FBE5C4-E4C9-28EB-9AD2-4A5D45942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D0A8D74-2929-141C-5BF8-B6241EB12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Approval Matrix</a:t>
            </a:r>
            <a:endParaRPr lang="en-US" sz="24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FF6C587-651A-0675-B508-CC2CF822C9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779821"/>
              </p:ext>
            </p:extLst>
          </p:nvPr>
        </p:nvGraphicFramePr>
        <p:xfrm>
          <a:off x="1597844" y="2600021"/>
          <a:ext cx="8996312" cy="1657958"/>
        </p:xfrm>
        <a:graphic>
          <a:graphicData uri="http://schemas.openxmlformats.org/drawingml/2006/table">
            <a:tbl>
              <a:tblPr/>
              <a:tblGrid>
                <a:gridCol w="2249078">
                  <a:extLst>
                    <a:ext uri="{9D8B030D-6E8A-4147-A177-3AD203B41FA5}">
                      <a16:colId xmlns:a16="http://schemas.microsoft.com/office/drawing/2014/main" val="2353203188"/>
                    </a:ext>
                  </a:extLst>
                </a:gridCol>
                <a:gridCol w="2249078">
                  <a:extLst>
                    <a:ext uri="{9D8B030D-6E8A-4147-A177-3AD203B41FA5}">
                      <a16:colId xmlns:a16="http://schemas.microsoft.com/office/drawing/2014/main" val="235105597"/>
                    </a:ext>
                  </a:extLst>
                </a:gridCol>
                <a:gridCol w="2249078">
                  <a:extLst>
                    <a:ext uri="{9D8B030D-6E8A-4147-A177-3AD203B41FA5}">
                      <a16:colId xmlns:a16="http://schemas.microsoft.com/office/drawing/2014/main" val="2081773693"/>
                    </a:ext>
                  </a:extLst>
                </a:gridCol>
                <a:gridCol w="2249078">
                  <a:extLst>
                    <a:ext uri="{9D8B030D-6E8A-4147-A177-3AD203B41FA5}">
                      <a16:colId xmlns:a16="http://schemas.microsoft.com/office/drawing/2014/main" val="597283378"/>
                    </a:ext>
                  </a:extLst>
                </a:gridCol>
              </a:tblGrid>
              <a:tr h="2071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Permit Type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Responsible Party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Sign-Off Authority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Local Variations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3423180"/>
                  </a:ext>
                </a:extLst>
              </a:tr>
              <a:tr h="2071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Electrical Permit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Contractor → Site Lead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Utility / Grid Operator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Country-specific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1114878"/>
                  </a:ext>
                </a:extLst>
              </a:tr>
              <a:tr h="2071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Construction / Trenching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Contractor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Local Municipality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100" dirty="0">
                        <a:latin typeface="Maersk Text Light" panose="00000400000000000000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2220954"/>
                  </a:ext>
                </a:extLst>
              </a:tr>
              <a:tr h="36255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Environmental / HSE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HSE Lead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Local Environmental Authority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100" dirty="0">
                        <a:latin typeface="Maersk Text Light" panose="00000400000000000000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8336171"/>
                  </a:ext>
                </a:extLst>
              </a:tr>
              <a:tr h="2071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Landlord Consent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Project Manager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Landlord / Real Estate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100" dirty="0">
                        <a:latin typeface="Maersk Text Light" panose="00000400000000000000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3924307"/>
                  </a:ext>
                </a:extLst>
              </a:tr>
              <a:tr h="207176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Operational Safety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Site Manager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HSE &amp; Ops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GB" sz="1100" dirty="0">
                        <a:latin typeface="Maersk Text Light" panose="00000400000000000000" pitchFamily="2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080207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435875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ærsk">
  <a:themeElements>
    <a:clrScheme name="Maersk">
      <a:dk1>
        <a:srgbClr val="00243D"/>
      </a:dk1>
      <a:lt1>
        <a:srgbClr val="FFFFFF"/>
      </a:lt1>
      <a:dk2>
        <a:srgbClr val="545454"/>
      </a:dk2>
      <a:lt2>
        <a:srgbClr val="EDEDED"/>
      </a:lt2>
      <a:accent1>
        <a:srgbClr val="42B0D5"/>
      </a:accent1>
      <a:accent2>
        <a:srgbClr val="00243D"/>
      </a:accent2>
      <a:accent3>
        <a:srgbClr val="CFCFCF"/>
      </a:accent3>
      <a:accent4>
        <a:srgbClr val="FA6A55"/>
      </a:accent4>
      <a:accent5>
        <a:srgbClr val="0073AB"/>
      </a:accent5>
      <a:accent6>
        <a:srgbClr val="B5E0F5"/>
      </a:accent6>
      <a:hlink>
        <a:srgbClr val="42B0D5"/>
      </a:hlink>
      <a:folHlink>
        <a:srgbClr val="0073AB"/>
      </a:folHlink>
    </a:clrScheme>
    <a:fontScheme name="Maersk">
      <a:majorFont>
        <a:latin typeface="Maersk Headline Light"/>
        <a:ea typeface=""/>
        <a:cs typeface=""/>
      </a:majorFont>
      <a:minorFont>
        <a:latin typeface="Maersk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237600" tIns="237600" rIns="237600" bIns="237600"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237600" tIns="237600" rIns="237600" bIns="237600" rtlCol="0">
        <a:spAutoFit/>
      </a:bodyPr>
      <a:lstStyle>
        <a:defPPr algn="l"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ersk New Template July 2019.pptx" id="{49BBB41D-CA20-4795-8791-789A2CC8836C}" vid="{F06BC87B-4534-4F50-B149-416A48A5DB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29A989F9C484468C538C735CD58DD5" ma:contentTypeVersion="18" ma:contentTypeDescription="Create a new document." ma:contentTypeScope="" ma:versionID="dfbedbd1bb4010c438256d20fe47cdea">
  <xsd:schema xmlns:xsd="http://www.w3.org/2001/XMLSchema" xmlns:xs="http://www.w3.org/2001/XMLSchema" xmlns:p="http://schemas.microsoft.com/office/2006/metadata/properties" xmlns:ns2="421e17a8-9d31-44a0-89a4-7ffa1b1fed40" xmlns:ns3="3edb40ee-7502-4b0e-817b-e36d96fef5c4" targetNamespace="http://schemas.microsoft.com/office/2006/metadata/properties" ma:root="true" ma:fieldsID="86884318e18c32e8fb4250c8db5e4376" ns2:_="" ns3:_="">
    <xsd:import namespace="421e17a8-9d31-44a0-89a4-7ffa1b1fed40"/>
    <xsd:import namespace="3edb40ee-7502-4b0e-817b-e36d96fef5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1e17a8-9d31-44a0-89a4-7ffa1b1f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1972f45-99e4-4d95-9530-8f50712244b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b40ee-7502-4b0e-817b-e36d96fef5c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e6c19f-26ec-485d-9ece-c453b93dbaa7}" ma:internalName="TaxCatchAll" ma:showField="CatchAllData" ma:web="3edb40ee-7502-4b0e-817b-e36d96fef5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1e17a8-9d31-44a0-89a4-7ffa1b1fed40">
      <Terms xmlns="http://schemas.microsoft.com/office/infopath/2007/PartnerControls"/>
    </lcf76f155ced4ddcb4097134ff3c332f>
    <TaxCatchAll xmlns="3edb40ee-7502-4b0e-817b-e36d96fef5c4" xsi:nil="true"/>
  </documentManagement>
</p:properties>
</file>

<file path=customXml/itemProps1.xml><?xml version="1.0" encoding="utf-8"?>
<ds:datastoreItem xmlns:ds="http://schemas.openxmlformats.org/officeDocument/2006/customXml" ds:itemID="{763B7A68-95E9-42BA-B7CE-1C0A4CDF1C72}"/>
</file>

<file path=customXml/itemProps2.xml><?xml version="1.0" encoding="utf-8"?>
<ds:datastoreItem xmlns:ds="http://schemas.openxmlformats.org/officeDocument/2006/customXml" ds:itemID="{2121A4EC-CBD5-4EA4-8B1D-9BBB2CAEF7A4}"/>
</file>

<file path=customXml/itemProps3.xml><?xml version="1.0" encoding="utf-8"?>
<ds:datastoreItem xmlns:ds="http://schemas.openxmlformats.org/officeDocument/2006/customXml" ds:itemID="{C51E7465-5B99-46B2-9678-23C7EA4188E7}"/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728</Words>
  <Application>Microsoft Office PowerPoint</Application>
  <PresentationFormat>Widescreen</PresentationFormat>
  <Paragraphs>226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Aptos</vt:lpstr>
      <vt:lpstr>Arial</vt:lpstr>
      <vt:lpstr>Calibri</vt:lpstr>
      <vt:lpstr>Maersk Headline Light</vt:lpstr>
      <vt:lpstr>Maersk Headline Office</vt:lpstr>
      <vt:lpstr>Maersk Text</vt:lpstr>
      <vt:lpstr>Maersk Text Light</vt:lpstr>
      <vt:lpstr>Symbol</vt:lpstr>
      <vt:lpstr>Wingdings</vt:lpstr>
      <vt:lpstr>Mærsk</vt:lpstr>
      <vt:lpstr>think-cell Slide</vt:lpstr>
      <vt:lpstr>Permitting &amp; Site Preparation SOP (v1.0)</vt:lpstr>
      <vt:lpstr>Overview</vt:lpstr>
      <vt:lpstr>Workflow</vt:lpstr>
      <vt:lpstr>Common risks and mitigations</vt:lpstr>
      <vt:lpstr>Go/No-Go Checklist</vt:lpstr>
      <vt:lpstr>Approval Matrix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Hannah</dc:creator>
  <cp:lastModifiedBy>John Hannah</cp:lastModifiedBy>
  <cp:revision>1</cp:revision>
  <dcterms:created xsi:type="dcterms:W3CDTF">2025-10-29T11:05:49Z</dcterms:created>
  <dcterms:modified xsi:type="dcterms:W3CDTF">2025-10-29T11:41:30Z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1bba39d-4745-4e9d-97db-0c1927b54242_Enabled">
    <vt:lpwstr>true</vt:lpwstr>
  </property>
  <property fmtid="{D5CDD505-2E9C-101B-9397-08002B2CF9AE}" pid="3" name="MSIP_Label_71bba39d-4745-4e9d-97db-0c1927b54242_SetDate">
    <vt:lpwstr>2025-10-29T11:33:13Z</vt:lpwstr>
  </property>
  <property fmtid="{D5CDD505-2E9C-101B-9397-08002B2CF9AE}" pid="4" name="MSIP_Label_71bba39d-4745-4e9d-97db-0c1927b54242_Method">
    <vt:lpwstr>Privileged</vt:lpwstr>
  </property>
  <property fmtid="{D5CDD505-2E9C-101B-9397-08002B2CF9AE}" pid="5" name="MSIP_Label_71bba39d-4745-4e9d-97db-0c1927b54242_Name">
    <vt:lpwstr>Internal</vt:lpwstr>
  </property>
  <property fmtid="{D5CDD505-2E9C-101B-9397-08002B2CF9AE}" pid="6" name="MSIP_Label_71bba39d-4745-4e9d-97db-0c1927b54242_SiteId">
    <vt:lpwstr>05d75c05-fa1a-42e7-9cf1-eb416c396f2d</vt:lpwstr>
  </property>
  <property fmtid="{D5CDD505-2E9C-101B-9397-08002B2CF9AE}" pid="7" name="MSIP_Label_71bba39d-4745-4e9d-97db-0c1927b54242_ActionId">
    <vt:lpwstr>4b72d750-4c04-485f-9e03-f7fc31d759fa</vt:lpwstr>
  </property>
  <property fmtid="{D5CDD505-2E9C-101B-9397-08002B2CF9AE}" pid="8" name="MSIP_Label_71bba39d-4745-4e9d-97db-0c1927b54242_ContentBits">
    <vt:lpwstr>2</vt:lpwstr>
  </property>
  <property fmtid="{D5CDD505-2E9C-101B-9397-08002B2CF9AE}" pid="9" name="MSIP_Label_71bba39d-4745-4e9d-97db-0c1927b54242_Tag">
    <vt:lpwstr>10, 0, 1, 1</vt:lpwstr>
  </property>
  <property fmtid="{D5CDD505-2E9C-101B-9397-08002B2CF9AE}" pid="10" name="ClassificationContentMarkingFooterLocations">
    <vt:lpwstr>Mærsk:8</vt:lpwstr>
  </property>
  <property fmtid="{D5CDD505-2E9C-101B-9397-08002B2CF9AE}" pid="11" name="ClassificationContentMarkingFooterText">
    <vt:lpwstr>Classification: Internal</vt:lpwstr>
  </property>
  <property fmtid="{D5CDD505-2E9C-101B-9397-08002B2CF9AE}" pid="12" name="ContentTypeId">
    <vt:lpwstr>0x0101006829A989F9C484468C538C735CD58DD5</vt:lpwstr>
  </property>
</Properties>
</file>