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sldIdLst>
    <p:sldId id="337" r:id="rId5"/>
    <p:sldId id="336" r:id="rId6"/>
    <p:sldId id="338" r:id="rId7"/>
    <p:sldId id="339" r:id="rId8"/>
    <p:sldId id="340" r:id="rId9"/>
    <p:sldId id="34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Hannah" userId="9bc14ebe-2430-46d7-8ca8-f0ebef9d5ef0" providerId="ADAL" clId="{4E63EBD0-DB96-4548-91FB-216C1AF5059D}"/>
    <pc:docChg chg="modSld">
      <pc:chgData name="John Hannah" userId="9bc14ebe-2430-46d7-8ca8-f0ebef9d5ef0" providerId="ADAL" clId="{4E63EBD0-DB96-4548-91FB-216C1AF5059D}" dt="2025-11-03T10:15:19.921" v="1" actId="1076"/>
      <pc:docMkLst>
        <pc:docMk/>
      </pc:docMkLst>
      <pc:sldChg chg="modSp mod">
        <pc:chgData name="John Hannah" userId="9bc14ebe-2430-46d7-8ca8-f0ebef9d5ef0" providerId="ADAL" clId="{4E63EBD0-DB96-4548-91FB-216C1AF5059D}" dt="2025-11-03T10:15:19.921" v="1" actId="1076"/>
        <pc:sldMkLst>
          <pc:docMk/>
          <pc:sldMk cId="4035545003" sldId="341"/>
        </pc:sldMkLst>
        <pc:graphicFrameChg chg="mod modGraphic">
          <ac:chgData name="John Hannah" userId="9bc14ebe-2430-46d7-8ca8-f0ebef9d5ef0" providerId="ADAL" clId="{4E63EBD0-DB96-4548-91FB-216C1AF5059D}" dt="2025-11-03T10:15:19.921" v="1" actId="1076"/>
          <ac:graphicFrameMkLst>
            <pc:docMk/>
            <pc:sldMk cId="4035545003" sldId="341"/>
            <ac:graphicFrameMk id="2" creationId="{9F8533C2-AD6C-957C-0B8B-0DC8EB945C1C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F3E670-667C-4635-94D7-E8E09AA7C387}" type="datetimeFigureOut">
              <a:rPr lang="en-GB" smtClean="0"/>
              <a:t>03/11/2025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92F89C-2365-4990-B452-A6C5E4F9D1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8896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FC0D2-CCFF-6B9F-5C36-E8889FE95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B6CC07-4815-DC70-A97F-01CB6FBF71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486919-CCF7-EBC2-D5C1-16A442C62F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could be tied directly to the Gannt chart tool.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think it would be better to keep the "Deliverables" out of this section. So, we convey carefully the function of each stage.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r>
              <a:rPr lang="en-GB" sz="11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Or we'll have to think of different ways to manage the complexity of this section.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CFC020-FA70-FB80-8CA4-F20DDBD009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4177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2E3C7-EBE4-11CE-3C5B-F8F47A2AC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4B6C7C-7A33-423C-5263-E3DD4096C2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7589A7-39A3-77A7-5124-017EBA076D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208AE8-5EFD-D0DD-F652-18FBD11C3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9707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41E75-1379-C1EB-2EF6-2ADBAF4A48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284FA1-5051-FDC0-4D2B-887CFD7882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E716EF-D016-6A5D-5B26-022ED2EBA2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9A9B69-392B-9D0E-9326-023C7AE476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9484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8A7A06-C62B-7645-DD71-FCF7A6E1D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386ABD-04E4-2EDA-7393-4C78F23EF2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71184B-0907-71D7-2AF7-6C30569503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965B-5507-A2A6-5A7D-6D19B34EF7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08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4E6C28-8DEB-5873-8EDA-6633767DB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3AD1FC-7F16-22B6-E8F4-774CB3D2DB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56B3DC-5168-AACC-AC7C-B5ED9BC031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F3C282-8DBA-CE4D-E579-AEA4193EE8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04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D47A4-4F49-3DB9-C602-3CCD7514E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112C2D-5288-95E9-2B32-4B618692FF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69C029-7DF8-EADB-3FA1-045A80D9E9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</a:pPr>
            <a:endParaRPr lang="en-GB" sz="1100" b="0" kern="1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97F2D1-8449-66EE-BBFD-3CA6B6379E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16CFAD1-D197-4A88-B173-A6412E995E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1706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3A4188EE-63E3-1324-1B81-F7D55CC2A87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5" imgH="426" progId="TCLayout.ActiveDocument.1">
                  <p:embed/>
                </p:oleObj>
              </mc:Choice>
              <mc:Fallback>
                <p:oleObj name="think-cell Slide" r:id="rId4" imgW="425" imgH="426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A4188EE-63E3-1324-1B81-F7D55CC2A8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Do not remove" hidden="1">
            <a:extLst>
              <a:ext uri="{FF2B5EF4-FFF2-40B4-BE49-F238E27FC236}">
                <a16:creationId xmlns:a16="http://schemas.microsoft.com/office/drawing/2014/main" id="{777EB1F0-FDBD-4C9C-B71D-2788480CB5A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 rtl="0"/>
            <a:endParaRPr lang="en-US" sz="2000" noProof="0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 rtl="0"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6D4F2E-FFF6-4D94-A0A4-43A43FCDE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rtl="0">
              <a:defRPr/>
            </a:lvl1pPr>
          </a:lstStyle>
          <a:p>
            <a:r>
              <a:rPr lang="en-US"/>
              <a:t>FIT4Growth ELT Meeting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10EAA6D-6226-4D0B-A23A-3D2469B69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rtl="0">
              <a:defRPr/>
            </a:lvl1pPr>
          </a:lstStyle>
          <a:p>
            <a:fld id="{43A204BC-C5BA-4EF4-ABC8-D45123A0C52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Date Placeholder 5" hidden="1">
            <a:extLst>
              <a:ext uri="{FF2B5EF4-FFF2-40B4-BE49-F238E27FC236}">
                <a16:creationId xmlns:a16="http://schemas.microsoft.com/office/drawing/2014/main" id="{C3750702-865E-424E-BDAE-F6B87694C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rtl="0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80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705BACC8-34C2-E39E-0076-43941A0196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84" imgH="384" progId="TCLayout.ActiveDocument.1">
                  <p:embed/>
                </p:oleObj>
              </mc:Choice>
              <mc:Fallback>
                <p:oleObj name="think-cell Slide" r:id="rId3" imgW="384" imgH="384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05BACC8-34C2-E39E-0076-43941A0196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0063" y="2732088"/>
            <a:ext cx="5473700" cy="1816100"/>
          </a:xfrm>
        </p:spPr>
        <p:txBody>
          <a:bodyPr vert="horz" anchor="t"/>
          <a:lstStyle>
            <a:lvl1pPr algn="l" rtl="0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0053EA21-14DD-464D-95CF-F4D04D57A4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98940" y="6112252"/>
            <a:ext cx="2629369" cy="140506"/>
          </a:xfrm>
        </p:spPr>
        <p:txBody>
          <a:bodyPr/>
          <a:lstStyle>
            <a:lvl1pPr marL="0" indent="0" rtl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Insert presenter’s name and surname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922A9B-8A21-4C62-B8E0-4E57BCB7F23C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500997" y="6247262"/>
            <a:ext cx="2627312" cy="140910"/>
          </a:xfrm>
        </p:spPr>
        <p:txBody>
          <a:bodyPr wrap="none" lIns="0" tIns="0" rIns="0" bIns="0"/>
          <a:lstStyle>
            <a:lvl1pPr rtl="0">
              <a:defRPr sz="9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Footer Placeholder 18" hidden="1">
            <a:extLst>
              <a:ext uri="{FF2B5EF4-FFF2-40B4-BE49-F238E27FC236}">
                <a16:creationId xmlns:a16="http://schemas.microsoft.com/office/drawing/2014/main" id="{EF117A4B-54AF-45DE-842B-8168C527210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0" y="6858000"/>
            <a:ext cx="0" cy="0"/>
          </a:xfrm>
        </p:spPr>
        <p:txBody>
          <a:bodyPr/>
          <a:lstStyle>
            <a:lvl1pPr rtl="0">
              <a:defRPr sz="100">
                <a:noFill/>
              </a:defRPr>
            </a:lvl1pPr>
          </a:lstStyle>
          <a:p>
            <a:r>
              <a:rPr lang="en-US"/>
              <a:t>A.P. Moller - Maersk</a:t>
            </a:r>
          </a:p>
        </p:txBody>
      </p:sp>
      <p:sp>
        <p:nvSpPr>
          <p:cNvPr id="20" name="Slide Number Placeholder 19" hidden="1">
            <a:extLst>
              <a:ext uri="{FF2B5EF4-FFF2-40B4-BE49-F238E27FC236}">
                <a16:creationId xmlns:a16="http://schemas.microsoft.com/office/drawing/2014/main" id="{6BB5F837-CD41-4FEA-B45A-2B3A60DC7C2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0" y="6858000"/>
            <a:ext cx="0" cy="0"/>
          </a:xfrm>
        </p:spPr>
        <p:txBody>
          <a:bodyPr/>
          <a:lstStyle>
            <a:lvl1pPr rtl="0">
              <a:defRPr sz="100">
                <a:noFill/>
              </a:defRPr>
            </a:lvl1pPr>
          </a:lstStyle>
          <a:p>
            <a:r>
              <a:rPr lang="en-US"/>
              <a:t>.</a:t>
            </a:r>
          </a:p>
        </p:txBody>
      </p:sp>
      <p:pic>
        <p:nvPicPr>
          <p:cNvPr id="9" name="Logo">
            <a:extLst>
              <a:ext uri="{FF2B5EF4-FFF2-40B4-BE49-F238E27FC236}">
                <a16:creationId xmlns:a16="http://schemas.microsoft.com/office/drawing/2014/main" id="{7048F7A2-A910-4758-AA3D-CD67AF0CDE9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6747" y="6057799"/>
            <a:ext cx="1904400" cy="42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6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BA9B0A5B-291A-4665-A367-90FC20E0C7B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425" imgH="426" progId="TCLayout.ActiveDocument.1">
                  <p:embed/>
                </p:oleObj>
              </mc:Choice>
              <mc:Fallback>
                <p:oleObj name="think-cell Slide" r:id="rId5" imgW="425" imgH="42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BA9B0A5B-291A-4665-A367-90FC20E0C7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399" y="1943739"/>
            <a:ext cx="11189951" cy="36896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Level 1</a:t>
            </a:r>
          </a:p>
          <a:p>
            <a:pPr lvl="1"/>
            <a:r>
              <a:rPr lang="en-US" noProof="0"/>
              <a:t>Level 2</a:t>
            </a:r>
          </a:p>
          <a:p>
            <a:pPr lvl="2"/>
            <a:r>
              <a:rPr lang="en-US" noProof="0"/>
              <a:t>Level 3</a:t>
            </a:r>
          </a:p>
          <a:p>
            <a:pPr lvl="3"/>
            <a:r>
              <a:rPr lang="en-US" noProof="0"/>
              <a:t>Level 4, Subhead</a:t>
            </a:r>
          </a:p>
          <a:p>
            <a:pPr lvl="4"/>
            <a:r>
              <a:rPr lang="en-US" noProof="0"/>
              <a:t>Level 5, headline</a:t>
            </a:r>
          </a:p>
          <a:p>
            <a:pPr lvl="5"/>
            <a:r>
              <a:rPr lang="en-US" noProof="0"/>
              <a:t>Level 6, headline</a:t>
            </a:r>
          </a:p>
          <a:p>
            <a:pPr lvl="6"/>
            <a:r>
              <a:rPr lang="en-US" noProof="0"/>
              <a:t>Level 7, note</a:t>
            </a:r>
          </a:p>
          <a:p>
            <a:pPr lvl="7"/>
            <a:r>
              <a:rPr lang="en-US" noProof="0"/>
              <a:t>Level 8</a:t>
            </a:r>
          </a:p>
          <a:p>
            <a:pPr lvl="8"/>
            <a:r>
              <a:rPr lang="en-US" noProof="0"/>
              <a:t>Infographic</a:t>
            </a:r>
          </a:p>
        </p:txBody>
      </p:sp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C9392247-CE23-49BB-A39E-64C7575BE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0399" y="501649"/>
            <a:ext cx="11189951" cy="9302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endParaRPr lang="en-US"/>
          </a:p>
        </p:txBody>
      </p:sp>
      <p:sp>
        <p:nvSpPr>
          <p:cNvPr id="88" name="Footer Placeholder 87">
            <a:extLst>
              <a:ext uri="{FF2B5EF4-FFF2-40B4-BE49-F238E27FC236}">
                <a16:creationId xmlns:a16="http://schemas.microsoft.com/office/drawing/2014/main" id="{E21F396F-4C1D-4B71-97C4-1BDE0CB2C01A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8192742" y="6635107"/>
            <a:ext cx="3285369" cy="185427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r" rtl="0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US"/>
              <a:t>FIT4Growth ELT Meeting</a:t>
            </a:r>
          </a:p>
        </p:txBody>
      </p:sp>
      <p:sp>
        <p:nvSpPr>
          <p:cNvPr id="89" name="Slide Number Placeholder 88">
            <a:extLst>
              <a:ext uri="{FF2B5EF4-FFF2-40B4-BE49-F238E27FC236}">
                <a16:creationId xmlns:a16="http://schemas.microsoft.com/office/drawing/2014/main" id="{A67AAF6D-173F-4FC5-B3DD-15256B6A2F34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620200" y="6635108"/>
            <a:ext cx="412039" cy="185426"/>
          </a:xfrm>
          <a:prstGeom prst="rect">
            <a:avLst/>
          </a:prstGeom>
        </p:spPr>
        <p:txBody>
          <a:bodyPr vert="horz" wrap="none" lIns="0" tIns="0" rIns="0" bIns="0" rtlCol="0" anchor="t"/>
          <a:lstStyle>
            <a:lvl1pPr algn="l" rtl="0">
              <a:defRPr sz="700">
                <a:solidFill>
                  <a:schemeClr val="tx1"/>
                </a:solidFill>
              </a:defRPr>
            </a:lvl1pPr>
          </a:lstStyle>
          <a:p>
            <a:fld id="{43A204BC-C5BA-4EF4-ABC8-D45123A0C52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95" name="Group 4">
            <a:extLst>
              <a:ext uri="{FF2B5EF4-FFF2-40B4-BE49-F238E27FC236}">
                <a16:creationId xmlns:a16="http://schemas.microsoft.com/office/drawing/2014/main" id="{255E078E-B243-42A1-B589-8CC503A66B4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709431" y="6319516"/>
            <a:ext cx="980919" cy="218838"/>
            <a:chOff x="6478" y="3868"/>
            <a:chExt cx="892" cy="199"/>
          </a:xfrm>
        </p:grpSpPr>
        <p:sp>
          <p:nvSpPr>
            <p:cNvPr id="97" name="Freeform 5">
              <a:extLst>
                <a:ext uri="{FF2B5EF4-FFF2-40B4-BE49-F238E27FC236}">
                  <a16:creationId xmlns:a16="http://schemas.microsoft.com/office/drawing/2014/main" id="{28F624D4-6986-4E93-887C-A0690C5C4A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49" y="3923"/>
              <a:ext cx="104" cy="88"/>
            </a:xfrm>
            <a:custGeom>
              <a:avLst/>
              <a:gdLst>
                <a:gd name="T0" fmla="*/ 0 w 104"/>
                <a:gd name="T1" fmla="*/ 88 h 88"/>
                <a:gd name="T2" fmla="*/ 0 w 104"/>
                <a:gd name="T3" fmla="*/ 0 h 88"/>
                <a:gd name="T4" fmla="*/ 23 w 104"/>
                <a:gd name="T5" fmla="*/ 0 h 88"/>
                <a:gd name="T6" fmla="*/ 52 w 104"/>
                <a:gd name="T7" fmla="*/ 66 h 88"/>
                <a:gd name="T8" fmla="*/ 81 w 104"/>
                <a:gd name="T9" fmla="*/ 0 h 88"/>
                <a:gd name="T10" fmla="*/ 104 w 104"/>
                <a:gd name="T11" fmla="*/ 0 h 88"/>
                <a:gd name="T12" fmla="*/ 104 w 104"/>
                <a:gd name="T13" fmla="*/ 88 h 88"/>
                <a:gd name="T14" fmla="*/ 85 w 104"/>
                <a:gd name="T15" fmla="*/ 88 h 88"/>
                <a:gd name="T16" fmla="*/ 85 w 104"/>
                <a:gd name="T17" fmla="*/ 37 h 88"/>
                <a:gd name="T18" fmla="*/ 62 w 104"/>
                <a:gd name="T19" fmla="*/ 88 h 88"/>
                <a:gd name="T20" fmla="*/ 42 w 104"/>
                <a:gd name="T21" fmla="*/ 88 h 88"/>
                <a:gd name="T22" fmla="*/ 19 w 104"/>
                <a:gd name="T23" fmla="*/ 38 h 88"/>
                <a:gd name="T24" fmla="*/ 19 w 104"/>
                <a:gd name="T25" fmla="*/ 88 h 88"/>
                <a:gd name="T26" fmla="*/ 0 w 104"/>
                <a:gd name="T2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4" h="88">
                  <a:moveTo>
                    <a:pt x="0" y="88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52" y="66"/>
                  </a:lnTo>
                  <a:lnTo>
                    <a:pt x="81" y="0"/>
                  </a:lnTo>
                  <a:lnTo>
                    <a:pt x="104" y="0"/>
                  </a:lnTo>
                  <a:lnTo>
                    <a:pt x="104" y="88"/>
                  </a:lnTo>
                  <a:lnTo>
                    <a:pt x="85" y="88"/>
                  </a:lnTo>
                  <a:lnTo>
                    <a:pt x="85" y="37"/>
                  </a:lnTo>
                  <a:lnTo>
                    <a:pt x="62" y="88"/>
                  </a:lnTo>
                  <a:lnTo>
                    <a:pt x="42" y="88"/>
                  </a:lnTo>
                  <a:lnTo>
                    <a:pt x="19" y="38"/>
                  </a:lnTo>
                  <a:lnTo>
                    <a:pt x="19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78D85899-D3DF-418A-8091-4FB0F6F8A2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61" y="3923"/>
              <a:ext cx="106" cy="88"/>
            </a:xfrm>
            <a:custGeom>
              <a:avLst/>
              <a:gdLst>
                <a:gd name="T0" fmla="*/ 23 w 106"/>
                <a:gd name="T1" fmla="*/ 88 h 88"/>
                <a:gd name="T2" fmla="*/ 0 w 106"/>
                <a:gd name="T3" fmla="*/ 88 h 88"/>
                <a:gd name="T4" fmla="*/ 40 w 106"/>
                <a:gd name="T5" fmla="*/ 0 h 88"/>
                <a:gd name="T6" fmla="*/ 67 w 106"/>
                <a:gd name="T7" fmla="*/ 0 h 88"/>
                <a:gd name="T8" fmla="*/ 106 w 106"/>
                <a:gd name="T9" fmla="*/ 88 h 88"/>
                <a:gd name="T10" fmla="*/ 84 w 106"/>
                <a:gd name="T11" fmla="*/ 88 h 88"/>
                <a:gd name="T12" fmla="*/ 76 w 106"/>
                <a:gd name="T13" fmla="*/ 71 h 88"/>
                <a:gd name="T14" fmla="*/ 30 w 106"/>
                <a:gd name="T15" fmla="*/ 71 h 88"/>
                <a:gd name="T16" fmla="*/ 23 w 106"/>
                <a:gd name="T17" fmla="*/ 88 h 88"/>
                <a:gd name="T18" fmla="*/ 69 w 106"/>
                <a:gd name="T19" fmla="*/ 54 h 88"/>
                <a:gd name="T20" fmla="*/ 53 w 106"/>
                <a:gd name="T21" fmla="*/ 17 h 88"/>
                <a:gd name="T22" fmla="*/ 38 w 106"/>
                <a:gd name="T23" fmla="*/ 54 h 88"/>
                <a:gd name="T24" fmla="*/ 69 w 106"/>
                <a:gd name="T25" fmla="*/ 5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88">
                  <a:moveTo>
                    <a:pt x="23" y="88"/>
                  </a:moveTo>
                  <a:lnTo>
                    <a:pt x="0" y="88"/>
                  </a:lnTo>
                  <a:lnTo>
                    <a:pt x="40" y="0"/>
                  </a:lnTo>
                  <a:lnTo>
                    <a:pt x="67" y="0"/>
                  </a:lnTo>
                  <a:lnTo>
                    <a:pt x="106" y="88"/>
                  </a:lnTo>
                  <a:lnTo>
                    <a:pt x="84" y="88"/>
                  </a:lnTo>
                  <a:lnTo>
                    <a:pt x="76" y="71"/>
                  </a:lnTo>
                  <a:lnTo>
                    <a:pt x="30" y="71"/>
                  </a:lnTo>
                  <a:lnTo>
                    <a:pt x="23" y="88"/>
                  </a:lnTo>
                  <a:close/>
                  <a:moveTo>
                    <a:pt x="69" y="54"/>
                  </a:moveTo>
                  <a:lnTo>
                    <a:pt x="53" y="17"/>
                  </a:lnTo>
                  <a:lnTo>
                    <a:pt x="38" y="54"/>
                  </a:lnTo>
                  <a:lnTo>
                    <a:pt x="69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99" name="Freeform 7">
              <a:extLst>
                <a:ext uri="{FF2B5EF4-FFF2-40B4-BE49-F238E27FC236}">
                  <a16:creationId xmlns:a16="http://schemas.microsoft.com/office/drawing/2014/main" id="{49738F52-8D2A-4C28-8FB7-92D64EFA84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76" y="3923"/>
              <a:ext cx="84" cy="88"/>
            </a:xfrm>
            <a:custGeom>
              <a:avLst/>
              <a:gdLst>
                <a:gd name="T0" fmla="*/ 0 w 84"/>
                <a:gd name="T1" fmla="*/ 88 h 88"/>
                <a:gd name="T2" fmla="*/ 0 w 84"/>
                <a:gd name="T3" fmla="*/ 0 h 88"/>
                <a:gd name="T4" fmla="*/ 83 w 84"/>
                <a:gd name="T5" fmla="*/ 0 h 88"/>
                <a:gd name="T6" fmla="*/ 83 w 84"/>
                <a:gd name="T7" fmla="*/ 18 h 88"/>
                <a:gd name="T8" fmla="*/ 20 w 84"/>
                <a:gd name="T9" fmla="*/ 18 h 88"/>
                <a:gd name="T10" fmla="*/ 20 w 84"/>
                <a:gd name="T11" fmla="*/ 35 h 88"/>
                <a:gd name="T12" fmla="*/ 75 w 84"/>
                <a:gd name="T13" fmla="*/ 35 h 88"/>
                <a:gd name="T14" fmla="*/ 75 w 84"/>
                <a:gd name="T15" fmla="*/ 53 h 88"/>
                <a:gd name="T16" fmla="*/ 20 w 84"/>
                <a:gd name="T17" fmla="*/ 53 h 88"/>
                <a:gd name="T18" fmla="*/ 20 w 84"/>
                <a:gd name="T19" fmla="*/ 71 h 88"/>
                <a:gd name="T20" fmla="*/ 84 w 84"/>
                <a:gd name="T21" fmla="*/ 71 h 88"/>
                <a:gd name="T22" fmla="*/ 84 w 84"/>
                <a:gd name="T23" fmla="*/ 88 h 88"/>
                <a:gd name="T24" fmla="*/ 0 w 84"/>
                <a:gd name="T2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8">
                  <a:moveTo>
                    <a:pt x="0" y="88"/>
                  </a:moveTo>
                  <a:lnTo>
                    <a:pt x="0" y="0"/>
                  </a:lnTo>
                  <a:lnTo>
                    <a:pt x="83" y="0"/>
                  </a:lnTo>
                  <a:lnTo>
                    <a:pt x="83" y="18"/>
                  </a:lnTo>
                  <a:lnTo>
                    <a:pt x="20" y="18"/>
                  </a:lnTo>
                  <a:lnTo>
                    <a:pt x="20" y="35"/>
                  </a:lnTo>
                  <a:lnTo>
                    <a:pt x="75" y="35"/>
                  </a:lnTo>
                  <a:lnTo>
                    <a:pt x="75" y="53"/>
                  </a:lnTo>
                  <a:lnTo>
                    <a:pt x="20" y="53"/>
                  </a:lnTo>
                  <a:lnTo>
                    <a:pt x="20" y="71"/>
                  </a:lnTo>
                  <a:lnTo>
                    <a:pt x="84" y="71"/>
                  </a:lnTo>
                  <a:lnTo>
                    <a:pt x="84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0" name="Freeform 8">
              <a:extLst>
                <a:ext uri="{FF2B5EF4-FFF2-40B4-BE49-F238E27FC236}">
                  <a16:creationId xmlns:a16="http://schemas.microsoft.com/office/drawing/2014/main" id="{645BA9F4-DF1F-44D7-A473-6FAC6F2843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76" y="3923"/>
              <a:ext cx="85" cy="88"/>
            </a:xfrm>
            <a:custGeom>
              <a:avLst/>
              <a:gdLst>
                <a:gd name="T0" fmla="*/ 0 w 94"/>
                <a:gd name="T1" fmla="*/ 96 h 96"/>
                <a:gd name="T2" fmla="*/ 0 w 94"/>
                <a:gd name="T3" fmla="*/ 0 h 96"/>
                <a:gd name="T4" fmla="*/ 77 w 94"/>
                <a:gd name="T5" fmla="*/ 0 h 96"/>
                <a:gd name="T6" fmla="*/ 93 w 94"/>
                <a:gd name="T7" fmla="*/ 16 h 96"/>
                <a:gd name="T8" fmla="*/ 93 w 94"/>
                <a:gd name="T9" fmla="*/ 48 h 96"/>
                <a:gd name="T10" fmla="*/ 74 w 94"/>
                <a:gd name="T11" fmla="*/ 63 h 96"/>
                <a:gd name="T12" fmla="*/ 72 w 94"/>
                <a:gd name="T13" fmla="*/ 63 h 96"/>
                <a:gd name="T14" fmla="*/ 94 w 94"/>
                <a:gd name="T15" fmla="*/ 96 h 96"/>
                <a:gd name="T16" fmla="*/ 69 w 94"/>
                <a:gd name="T17" fmla="*/ 96 h 96"/>
                <a:gd name="T18" fmla="*/ 48 w 94"/>
                <a:gd name="T19" fmla="*/ 63 h 96"/>
                <a:gd name="T20" fmla="*/ 23 w 94"/>
                <a:gd name="T21" fmla="*/ 63 h 96"/>
                <a:gd name="T22" fmla="*/ 23 w 94"/>
                <a:gd name="T23" fmla="*/ 96 h 96"/>
                <a:gd name="T24" fmla="*/ 0 w 94"/>
                <a:gd name="T25" fmla="*/ 96 h 96"/>
                <a:gd name="T26" fmla="*/ 23 w 94"/>
                <a:gd name="T27" fmla="*/ 44 h 96"/>
                <a:gd name="T28" fmla="*/ 71 w 94"/>
                <a:gd name="T29" fmla="*/ 44 h 96"/>
                <a:gd name="T30" fmla="*/ 71 w 94"/>
                <a:gd name="T31" fmla="*/ 19 h 96"/>
                <a:gd name="T32" fmla="*/ 23 w 94"/>
                <a:gd name="T33" fmla="*/ 19 h 96"/>
                <a:gd name="T34" fmla="*/ 23 w 94"/>
                <a:gd name="T35" fmla="*/ 4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" h="96">
                  <a:moveTo>
                    <a:pt x="0" y="9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7" y="0"/>
                    <a:pt x="93" y="6"/>
                    <a:pt x="93" y="16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56"/>
                    <a:pt x="87" y="63"/>
                    <a:pt x="74" y="63"/>
                  </a:cubicBezTo>
                  <a:cubicBezTo>
                    <a:pt x="73" y="63"/>
                    <a:pt x="72" y="63"/>
                    <a:pt x="72" y="63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69" y="96"/>
                    <a:pt x="69" y="96"/>
                    <a:pt x="69" y="96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96"/>
                    <a:pt x="23" y="96"/>
                    <a:pt x="23" y="96"/>
                  </a:cubicBezTo>
                  <a:lnTo>
                    <a:pt x="0" y="96"/>
                  </a:lnTo>
                  <a:close/>
                  <a:moveTo>
                    <a:pt x="23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44"/>
                    <a:pt x="23" y="44"/>
                    <a:pt x="23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1" name="Freeform 9">
              <a:extLst>
                <a:ext uri="{FF2B5EF4-FFF2-40B4-BE49-F238E27FC236}">
                  <a16:creationId xmlns:a16="http://schemas.microsoft.com/office/drawing/2014/main" id="{EC290DBF-B2E4-4B81-BFB4-65201D8017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7" y="3923"/>
              <a:ext cx="84" cy="88"/>
            </a:xfrm>
            <a:custGeom>
              <a:avLst/>
              <a:gdLst>
                <a:gd name="T0" fmla="*/ 23 w 92"/>
                <a:gd name="T1" fmla="*/ 96 h 96"/>
                <a:gd name="T2" fmla="*/ 15 w 92"/>
                <a:gd name="T3" fmla="*/ 96 h 96"/>
                <a:gd name="T4" fmla="*/ 0 w 92"/>
                <a:gd name="T5" fmla="*/ 82 h 96"/>
                <a:gd name="T6" fmla="*/ 0 w 92"/>
                <a:gd name="T7" fmla="*/ 70 h 96"/>
                <a:gd name="T8" fmla="*/ 23 w 92"/>
                <a:gd name="T9" fmla="*/ 70 h 96"/>
                <a:gd name="T10" fmla="*/ 23 w 92"/>
                <a:gd name="T11" fmla="*/ 77 h 96"/>
                <a:gd name="T12" fmla="*/ 70 w 92"/>
                <a:gd name="T13" fmla="*/ 77 h 96"/>
                <a:gd name="T14" fmla="*/ 70 w 92"/>
                <a:gd name="T15" fmla="*/ 57 h 96"/>
                <a:gd name="T16" fmla="*/ 16 w 92"/>
                <a:gd name="T17" fmla="*/ 57 h 96"/>
                <a:gd name="T18" fmla="*/ 1 w 92"/>
                <a:gd name="T19" fmla="*/ 43 h 96"/>
                <a:gd name="T20" fmla="*/ 1 w 92"/>
                <a:gd name="T21" fmla="*/ 15 h 96"/>
                <a:gd name="T22" fmla="*/ 16 w 92"/>
                <a:gd name="T23" fmla="*/ 0 h 96"/>
                <a:gd name="T24" fmla="*/ 78 w 92"/>
                <a:gd name="T25" fmla="*/ 0 h 96"/>
                <a:gd name="T26" fmla="*/ 92 w 92"/>
                <a:gd name="T27" fmla="*/ 16 h 96"/>
                <a:gd name="T28" fmla="*/ 92 w 92"/>
                <a:gd name="T29" fmla="*/ 27 h 96"/>
                <a:gd name="T30" fmla="*/ 70 w 92"/>
                <a:gd name="T31" fmla="*/ 27 h 96"/>
                <a:gd name="T32" fmla="*/ 70 w 92"/>
                <a:gd name="T33" fmla="*/ 19 h 96"/>
                <a:gd name="T34" fmla="*/ 23 w 92"/>
                <a:gd name="T35" fmla="*/ 19 h 96"/>
                <a:gd name="T36" fmla="*/ 23 w 92"/>
                <a:gd name="T37" fmla="*/ 38 h 96"/>
                <a:gd name="T38" fmla="*/ 77 w 92"/>
                <a:gd name="T39" fmla="*/ 38 h 96"/>
                <a:gd name="T40" fmla="*/ 92 w 92"/>
                <a:gd name="T41" fmla="*/ 54 h 96"/>
                <a:gd name="T42" fmla="*/ 92 w 92"/>
                <a:gd name="T43" fmla="*/ 81 h 96"/>
                <a:gd name="T44" fmla="*/ 77 w 92"/>
                <a:gd name="T45" fmla="*/ 96 h 96"/>
                <a:gd name="T46" fmla="*/ 23 w 92"/>
                <a:gd name="T4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23" y="96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5" y="96"/>
                    <a:pt x="0" y="90"/>
                    <a:pt x="0" y="82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0" y="57"/>
                    <a:pt x="24" y="57"/>
                    <a:pt x="16" y="57"/>
                  </a:cubicBezTo>
                  <a:cubicBezTo>
                    <a:pt x="7" y="57"/>
                    <a:pt x="1" y="51"/>
                    <a:pt x="1" y="43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6"/>
                    <a:pt x="8" y="0"/>
                    <a:pt x="16" y="0"/>
                  </a:cubicBezTo>
                  <a:cubicBezTo>
                    <a:pt x="24" y="0"/>
                    <a:pt x="78" y="0"/>
                    <a:pt x="78" y="0"/>
                  </a:cubicBezTo>
                  <a:cubicBezTo>
                    <a:pt x="86" y="0"/>
                    <a:pt x="92" y="6"/>
                    <a:pt x="92" y="16"/>
                  </a:cubicBezTo>
                  <a:cubicBezTo>
                    <a:pt x="92" y="25"/>
                    <a:pt x="92" y="27"/>
                    <a:pt x="92" y="27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5" y="38"/>
                    <a:pt x="92" y="44"/>
                    <a:pt x="92" y="5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90"/>
                    <a:pt x="87" y="96"/>
                    <a:pt x="77" y="96"/>
                  </a:cubicBezTo>
                  <a:cubicBezTo>
                    <a:pt x="68" y="96"/>
                    <a:pt x="23" y="96"/>
                    <a:pt x="23" y="9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2" name="Freeform 10">
              <a:extLst>
                <a:ext uri="{FF2B5EF4-FFF2-40B4-BE49-F238E27FC236}">
                  <a16:creationId xmlns:a16="http://schemas.microsoft.com/office/drawing/2014/main" id="{8B539F7E-96A0-4BA9-9D11-BACEE5DEB3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80" y="3923"/>
              <a:ext cx="90" cy="88"/>
            </a:xfrm>
            <a:custGeom>
              <a:avLst/>
              <a:gdLst>
                <a:gd name="T0" fmla="*/ 0 w 90"/>
                <a:gd name="T1" fmla="*/ 88 h 88"/>
                <a:gd name="T2" fmla="*/ 0 w 90"/>
                <a:gd name="T3" fmla="*/ 0 h 88"/>
                <a:gd name="T4" fmla="*/ 21 w 90"/>
                <a:gd name="T5" fmla="*/ 0 h 88"/>
                <a:gd name="T6" fmla="*/ 21 w 90"/>
                <a:gd name="T7" fmla="*/ 36 h 88"/>
                <a:gd name="T8" fmla="*/ 60 w 90"/>
                <a:gd name="T9" fmla="*/ 0 h 88"/>
                <a:gd name="T10" fmla="*/ 88 w 90"/>
                <a:gd name="T11" fmla="*/ 0 h 88"/>
                <a:gd name="T12" fmla="*/ 42 w 90"/>
                <a:gd name="T13" fmla="*/ 42 h 88"/>
                <a:gd name="T14" fmla="*/ 90 w 90"/>
                <a:gd name="T15" fmla="*/ 88 h 88"/>
                <a:gd name="T16" fmla="*/ 61 w 90"/>
                <a:gd name="T17" fmla="*/ 88 h 88"/>
                <a:gd name="T18" fmla="*/ 21 w 90"/>
                <a:gd name="T19" fmla="*/ 48 h 88"/>
                <a:gd name="T20" fmla="*/ 21 w 90"/>
                <a:gd name="T21" fmla="*/ 88 h 88"/>
                <a:gd name="T22" fmla="*/ 0 w 90"/>
                <a:gd name="T2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88">
                  <a:moveTo>
                    <a:pt x="0" y="88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36"/>
                  </a:lnTo>
                  <a:lnTo>
                    <a:pt x="60" y="0"/>
                  </a:lnTo>
                  <a:lnTo>
                    <a:pt x="88" y="0"/>
                  </a:lnTo>
                  <a:lnTo>
                    <a:pt x="42" y="42"/>
                  </a:lnTo>
                  <a:lnTo>
                    <a:pt x="90" y="88"/>
                  </a:lnTo>
                  <a:lnTo>
                    <a:pt x="61" y="88"/>
                  </a:lnTo>
                  <a:lnTo>
                    <a:pt x="21" y="48"/>
                  </a:lnTo>
                  <a:lnTo>
                    <a:pt x="21" y="88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3" name="Freeform 11">
              <a:extLst>
                <a:ext uri="{FF2B5EF4-FFF2-40B4-BE49-F238E27FC236}">
                  <a16:creationId xmlns:a16="http://schemas.microsoft.com/office/drawing/2014/main" id="{111170EC-B87D-481F-8FDC-276480533F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78" y="3868"/>
              <a:ext cx="187" cy="199"/>
            </a:xfrm>
            <a:custGeom>
              <a:avLst/>
              <a:gdLst>
                <a:gd name="T0" fmla="*/ 206 w 206"/>
                <a:gd name="T1" fmla="*/ 193 h 218"/>
                <a:gd name="T2" fmla="*/ 181 w 206"/>
                <a:gd name="T3" fmla="*/ 218 h 218"/>
                <a:gd name="T4" fmla="*/ 24 w 206"/>
                <a:gd name="T5" fmla="*/ 218 h 218"/>
                <a:gd name="T6" fmla="*/ 0 w 206"/>
                <a:gd name="T7" fmla="*/ 193 h 218"/>
                <a:gd name="T8" fmla="*/ 0 w 206"/>
                <a:gd name="T9" fmla="*/ 25 h 218"/>
                <a:gd name="T10" fmla="*/ 24 w 206"/>
                <a:gd name="T11" fmla="*/ 0 h 218"/>
                <a:gd name="T12" fmla="*/ 181 w 206"/>
                <a:gd name="T13" fmla="*/ 0 h 218"/>
                <a:gd name="T14" fmla="*/ 206 w 206"/>
                <a:gd name="T15" fmla="*/ 25 h 218"/>
                <a:gd name="T16" fmla="*/ 206 w 206"/>
                <a:gd name="T17" fmla="*/ 19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218">
                  <a:moveTo>
                    <a:pt x="206" y="193"/>
                  </a:moveTo>
                  <a:cubicBezTo>
                    <a:pt x="206" y="207"/>
                    <a:pt x="195" y="218"/>
                    <a:pt x="181" y="218"/>
                  </a:cubicBezTo>
                  <a:cubicBezTo>
                    <a:pt x="24" y="218"/>
                    <a:pt x="24" y="218"/>
                    <a:pt x="24" y="218"/>
                  </a:cubicBezTo>
                  <a:cubicBezTo>
                    <a:pt x="11" y="218"/>
                    <a:pt x="0" y="207"/>
                    <a:pt x="0" y="19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95" y="0"/>
                    <a:pt x="206" y="11"/>
                    <a:pt x="206" y="25"/>
                  </a:cubicBezTo>
                  <a:lnTo>
                    <a:pt x="206" y="193"/>
                  </a:lnTo>
                  <a:close/>
                </a:path>
              </a:pathLst>
            </a:custGeom>
            <a:solidFill>
              <a:srgbClr val="42B0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  <p:sp>
          <p:nvSpPr>
            <p:cNvPr id="104" name="Freeform 12">
              <a:extLst>
                <a:ext uri="{FF2B5EF4-FFF2-40B4-BE49-F238E27FC236}">
                  <a16:creationId xmlns:a16="http://schemas.microsoft.com/office/drawing/2014/main" id="{06361CD5-F024-4F59-A5DB-73C2182D54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88" y="3883"/>
              <a:ext cx="166" cy="164"/>
            </a:xfrm>
            <a:custGeom>
              <a:avLst/>
              <a:gdLst>
                <a:gd name="T0" fmla="*/ 114 w 166"/>
                <a:gd name="T1" fmla="*/ 79 h 164"/>
                <a:gd name="T2" fmla="*/ 150 w 166"/>
                <a:gd name="T3" fmla="*/ 32 h 164"/>
                <a:gd name="T4" fmla="*/ 150 w 166"/>
                <a:gd name="T5" fmla="*/ 32 h 164"/>
                <a:gd name="T6" fmla="*/ 96 w 166"/>
                <a:gd name="T7" fmla="*/ 59 h 164"/>
                <a:gd name="T8" fmla="*/ 83 w 166"/>
                <a:gd name="T9" fmla="*/ 0 h 164"/>
                <a:gd name="T10" fmla="*/ 83 w 166"/>
                <a:gd name="T11" fmla="*/ 0 h 164"/>
                <a:gd name="T12" fmla="*/ 70 w 166"/>
                <a:gd name="T13" fmla="*/ 59 h 164"/>
                <a:gd name="T14" fmla="*/ 16 w 166"/>
                <a:gd name="T15" fmla="*/ 32 h 164"/>
                <a:gd name="T16" fmla="*/ 16 w 166"/>
                <a:gd name="T17" fmla="*/ 32 h 164"/>
                <a:gd name="T18" fmla="*/ 53 w 166"/>
                <a:gd name="T19" fmla="*/ 79 h 164"/>
                <a:gd name="T20" fmla="*/ 0 w 166"/>
                <a:gd name="T21" fmla="*/ 105 h 164"/>
                <a:gd name="T22" fmla="*/ 0 w 166"/>
                <a:gd name="T23" fmla="*/ 105 h 164"/>
                <a:gd name="T24" fmla="*/ 59 w 166"/>
                <a:gd name="T25" fmla="*/ 105 h 164"/>
                <a:gd name="T26" fmla="*/ 46 w 166"/>
                <a:gd name="T27" fmla="*/ 164 h 164"/>
                <a:gd name="T28" fmla="*/ 46 w 166"/>
                <a:gd name="T29" fmla="*/ 164 h 164"/>
                <a:gd name="T30" fmla="*/ 83 w 166"/>
                <a:gd name="T31" fmla="*/ 117 h 164"/>
                <a:gd name="T32" fmla="*/ 120 w 166"/>
                <a:gd name="T33" fmla="*/ 164 h 164"/>
                <a:gd name="T34" fmla="*/ 121 w 166"/>
                <a:gd name="T35" fmla="*/ 164 h 164"/>
                <a:gd name="T36" fmla="*/ 107 w 166"/>
                <a:gd name="T37" fmla="*/ 105 h 164"/>
                <a:gd name="T38" fmla="*/ 166 w 166"/>
                <a:gd name="T39" fmla="*/ 105 h 164"/>
                <a:gd name="T40" fmla="*/ 166 w 166"/>
                <a:gd name="T41" fmla="*/ 105 h 164"/>
                <a:gd name="T42" fmla="*/ 114 w 166"/>
                <a:gd name="T43" fmla="*/ 7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64">
                  <a:moveTo>
                    <a:pt x="114" y="79"/>
                  </a:moveTo>
                  <a:lnTo>
                    <a:pt x="150" y="32"/>
                  </a:lnTo>
                  <a:lnTo>
                    <a:pt x="150" y="32"/>
                  </a:lnTo>
                  <a:lnTo>
                    <a:pt x="96" y="59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0" y="59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53" y="79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9" y="105"/>
                  </a:lnTo>
                  <a:lnTo>
                    <a:pt x="46" y="164"/>
                  </a:lnTo>
                  <a:lnTo>
                    <a:pt x="46" y="164"/>
                  </a:lnTo>
                  <a:lnTo>
                    <a:pt x="83" y="117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07" y="105"/>
                  </a:lnTo>
                  <a:lnTo>
                    <a:pt x="166" y="105"/>
                  </a:lnTo>
                  <a:lnTo>
                    <a:pt x="166" y="105"/>
                  </a:lnTo>
                  <a:lnTo>
                    <a:pt x="114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n-US"/>
            </a:p>
          </p:txBody>
        </p:sp>
      </p:grpSp>
      <p:sp>
        <p:nvSpPr>
          <p:cNvPr id="2" name="Date Placeholder 1" hidden="1">
            <a:extLst>
              <a:ext uri="{FF2B5EF4-FFF2-40B4-BE49-F238E27FC236}">
                <a16:creationId xmlns:a16="http://schemas.microsoft.com/office/drawing/2014/main" id="{61512BDD-E313-4203-808B-6ECBEE0B5BB4}"/>
              </a:ext>
            </a:extLst>
          </p:cNvPr>
          <p:cNvSpPr>
            <a:spLocks noGrp="1"/>
          </p:cNvSpPr>
          <p:nvPr userDrawn="1">
            <p:ph type="dt" sz="half" idx="2"/>
          </p:nvPr>
        </p:nvSpPr>
        <p:spPr>
          <a:xfrm>
            <a:off x="0" y="6858000"/>
            <a:ext cx="0" cy="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00">
                <a:noFill/>
              </a:defRPr>
            </a:lvl1pPr>
          </a:lstStyle>
          <a:p>
            <a:endParaRPr lang="en-US"/>
          </a:p>
        </p:txBody>
      </p:sp>
      <p:grpSp>
        <p:nvGrpSpPr>
          <p:cNvPr id="114" name="Group 113" hidden="1">
            <a:extLst>
              <a:ext uri="{FF2B5EF4-FFF2-40B4-BE49-F238E27FC236}">
                <a16:creationId xmlns:a16="http://schemas.microsoft.com/office/drawing/2014/main" id="{A709D695-914B-4705-8AC6-A94C2721C5E6}"/>
              </a:ext>
            </a:extLst>
          </p:cNvPr>
          <p:cNvGrpSpPr/>
          <p:nvPr userDrawn="1"/>
        </p:nvGrpSpPr>
        <p:grpSpPr>
          <a:xfrm>
            <a:off x="500062" y="501647"/>
            <a:ext cx="11194852" cy="5862641"/>
            <a:chOff x="500062" y="501647"/>
            <a:chExt cx="11194852" cy="5862641"/>
          </a:xfrm>
        </p:grpSpPr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94117C3-ACEB-4551-92D6-E8776CE33870}"/>
                </a:ext>
              </a:extLst>
            </p:cNvPr>
            <p:cNvSpPr/>
            <p:nvPr/>
          </p:nvSpPr>
          <p:spPr>
            <a:xfrm>
              <a:off x="504628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DB4EA52B-9F03-4154-94D6-DCF629E0A517}"/>
                </a:ext>
              </a:extLst>
            </p:cNvPr>
            <p:cNvSpPr/>
            <p:nvPr/>
          </p:nvSpPr>
          <p:spPr>
            <a:xfrm>
              <a:off x="1456839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ADABCB14-BA75-4B31-8404-F842D634C5FA}"/>
                </a:ext>
              </a:extLst>
            </p:cNvPr>
            <p:cNvSpPr/>
            <p:nvPr/>
          </p:nvSpPr>
          <p:spPr>
            <a:xfrm>
              <a:off x="8122316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222E1F28-617C-42B1-A6FF-BB511F216035}"/>
                </a:ext>
              </a:extLst>
            </p:cNvPr>
            <p:cNvSpPr/>
            <p:nvPr/>
          </p:nvSpPr>
          <p:spPr>
            <a:xfrm>
              <a:off x="9074527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E69EDA3C-B72E-4595-A9E9-C52463512844}"/>
                </a:ext>
              </a:extLst>
            </p:cNvPr>
            <p:cNvSpPr/>
            <p:nvPr/>
          </p:nvSpPr>
          <p:spPr>
            <a:xfrm>
              <a:off x="10026738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289C1C4C-D89D-4FF0-935C-26D17097F22D}"/>
                </a:ext>
              </a:extLst>
            </p:cNvPr>
            <p:cNvSpPr/>
            <p:nvPr/>
          </p:nvSpPr>
          <p:spPr>
            <a:xfrm>
              <a:off x="10978950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A520FBBD-719C-461F-A18E-15DEEF9344D5}"/>
                </a:ext>
              </a:extLst>
            </p:cNvPr>
            <p:cNvSpPr/>
            <p:nvPr/>
          </p:nvSpPr>
          <p:spPr>
            <a:xfrm>
              <a:off x="7170105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8152350-997B-4F9F-AF5B-0640D5A22D60}"/>
                </a:ext>
              </a:extLst>
            </p:cNvPr>
            <p:cNvSpPr/>
            <p:nvPr/>
          </p:nvSpPr>
          <p:spPr>
            <a:xfrm>
              <a:off x="6217894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CE7E2C06-3591-4F16-A6C9-26D03AFE7A9F}"/>
                </a:ext>
              </a:extLst>
            </p:cNvPr>
            <p:cNvSpPr/>
            <p:nvPr/>
          </p:nvSpPr>
          <p:spPr>
            <a:xfrm>
              <a:off x="5265683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4D92D19D-15E4-4E02-9555-F731FC602CCC}"/>
                </a:ext>
              </a:extLst>
            </p:cNvPr>
            <p:cNvSpPr/>
            <p:nvPr/>
          </p:nvSpPr>
          <p:spPr>
            <a:xfrm>
              <a:off x="4313472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8A5793D9-80BF-4104-A4AB-DD353A2513BA}"/>
                </a:ext>
              </a:extLst>
            </p:cNvPr>
            <p:cNvSpPr/>
            <p:nvPr/>
          </p:nvSpPr>
          <p:spPr>
            <a:xfrm>
              <a:off x="3361261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9298F0B0-8A2D-4275-9CBC-81577EF8011C}"/>
                </a:ext>
              </a:extLst>
            </p:cNvPr>
            <p:cNvSpPr/>
            <p:nvPr/>
          </p:nvSpPr>
          <p:spPr>
            <a:xfrm>
              <a:off x="2409050" y="501649"/>
              <a:ext cx="715964" cy="5862639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C6FF5141-D9A4-40D9-AE0A-9FAA2ECE1656}"/>
                </a:ext>
              </a:extLst>
            </p:cNvPr>
            <p:cNvSpPr/>
            <p:nvPr/>
          </p:nvSpPr>
          <p:spPr>
            <a:xfrm>
              <a:off x="500062" y="194373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F254B338-3EBA-4D36-86E8-9C09EF7C02B8}"/>
                </a:ext>
              </a:extLst>
            </p:cNvPr>
            <p:cNvSpPr/>
            <p:nvPr/>
          </p:nvSpPr>
          <p:spPr>
            <a:xfrm>
              <a:off x="500062" y="273316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FE8AE6C3-0AFF-40F6-88C7-3A7C8A014488}"/>
                </a:ext>
              </a:extLst>
            </p:cNvPr>
            <p:cNvSpPr/>
            <p:nvPr/>
          </p:nvSpPr>
          <p:spPr>
            <a:xfrm>
              <a:off x="500062" y="3522599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53E9EF65-B326-497A-9EE0-EFC57318F203}"/>
                </a:ext>
              </a:extLst>
            </p:cNvPr>
            <p:cNvSpPr/>
            <p:nvPr/>
          </p:nvSpPr>
          <p:spPr>
            <a:xfrm>
              <a:off x="500062" y="4309364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BA518688-2A30-4B00-97FA-A9EA1D196D35}"/>
                </a:ext>
              </a:extLst>
            </p:cNvPr>
            <p:cNvSpPr/>
            <p:nvPr/>
          </p:nvSpPr>
          <p:spPr>
            <a:xfrm>
              <a:off x="500062" y="5084795"/>
              <a:ext cx="11190287" cy="548640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1F693842-B64A-4087-9E5F-5199914B2E05}"/>
                </a:ext>
              </a:extLst>
            </p:cNvPr>
            <p:cNvSpPr/>
            <p:nvPr/>
          </p:nvSpPr>
          <p:spPr>
            <a:xfrm>
              <a:off x="500063" y="501647"/>
              <a:ext cx="11190287" cy="930975"/>
            </a:xfrm>
            <a:prstGeom prst="rect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7600" tIns="237600" rIns="237600" bIns="237600" rtlCol="0" anchor="ctr"/>
            <a:lstStyle/>
            <a:p>
              <a:pPr algn="ctr" rtl="0"/>
              <a:endParaRPr lang="en-US" sz="2000" noProof="0" err="1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22A9CD49-B0FE-4DEE-85EC-4B56F3980DC2}"/>
              </a:ext>
            </a:extLst>
          </p:cNvPr>
          <p:cNvSpPr/>
          <p:nvPr userDrawn="1"/>
        </p:nvSpPr>
        <p:spPr>
          <a:xfrm>
            <a:off x="17081" y="6525880"/>
            <a:ext cx="1870364" cy="312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algn="ctr" rtl="0"/>
            <a:endParaRPr lang="en-US" sz="2000" noProof="0" err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40012A-5F33-4545-1616-D81154C0E19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90500" y="6515100"/>
            <a:ext cx="116522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Classification: Internal</a:t>
            </a:r>
          </a:p>
        </p:txBody>
      </p:sp>
    </p:spTree>
    <p:extLst>
      <p:ext uri="{BB962C8B-B14F-4D97-AF65-F5344CB8AC3E}">
        <p14:creationId xmlns:p14="http://schemas.microsoft.com/office/powerpoint/2010/main" val="3701081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25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tabLst/>
        <a:defRPr sz="1600" i="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​"/>
        <a:defRPr sz="2350" i="1" kern="1200">
          <a:solidFill>
            <a:schemeClr val="tx1"/>
          </a:solidFill>
          <a:latin typeface="Maersk Headline Office" panose="00000500000000000000" pitchFamily="2" charset="0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600" b="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​"/>
        <a:defRPr sz="500" b="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Char char="​"/>
        <a:defRPr sz="6000" kern="1200" baseline="0">
          <a:solidFill>
            <a:schemeClr val="accent1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68">
          <p15:clr>
            <a:srgbClr val="F26B43"/>
          </p15:clr>
        </p15:guide>
        <p15:guide id="3" orient="horz" pos="315">
          <p15:clr>
            <a:srgbClr val="F26B43"/>
          </p15:clr>
        </p15:guide>
        <p15:guide id="4" orient="horz" pos="4009">
          <p15:clr>
            <a:srgbClr val="F26B43"/>
          </p15:clr>
        </p15:guide>
        <p15:guide id="5" pos="917">
          <p15:clr>
            <a:srgbClr val="F26B43"/>
          </p15:clr>
        </p15:guide>
        <p15:guide id="6" pos="1368">
          <p15:clr>
            <a:srgbClr val="F26B43"/>
          </p15:clr>
        </p15:guide>
        <p15:guide id="7" pos="5112">
          <p15:clr>
            <a:srgbClr val="F26B43"/>
          </p15:clr>
        </p15:guide>
        <p15:guide id="8" pos="5567">
          <p15:clr>
            <a:srgbClr val="F26B43"/>
          </p15:clr>
        </p15:guide>
        <p15:guide id="9" pos="5716">
          <p15:clr>
            <a:srgbClr val="F26B43"/>
          </p15:clr>
        </p15:guide>
        <p15:guide id="10" pos="6167">
          <p15:clr>
            <a:srgbClr val="F26B43"/>
          </p15:clr>
        </p15:guide>
        <p15:guide id="11" pos="6316">
          <p15:clr>
            <a:srgbClr val="F26B43"/>
          </p15:clr>
        </p15:guide>
        <p15:guide id="12" pos="6767">
          <p15:clr>
            <a:srgbClr val="F26B43"/>
          </p15:clr>
        </p15:guide>
        <p15:guide id="13" pos="6915">
          <p15:clr>
            <a:srgbClr val="F26B43"/>
          </p15:clr>
        </p15:guide>
        <p15:guide id="15" pos="4516">
          <p15:clr>
            <a:srgbClr val="F26B43"/>
          </p15:clr>
        </p15:guide>
        <p15:guide id="16" pos="4962">
          <p15:clr>
            <a:srgbClr val="F26B43"/>
          </p15:clr>
        </p15:guide>
        <p15:guide id="17" pos="3916">
          <p15:clr>
            <a:srgbClr val="F26B43"/>
          </p15:clr>
        </p15:guide>
        <p15:guide id="18" pos="4367">
          <p15:clr>
            <a:srgbClr val="F26B43"/>
          </p15:clr>
        </p15:guide>
        <p15:guide id="19" pos="3316">
          <p15:clr>
            <a:srgbClr val="F26B43"/>
          </p15:clr>
        </p15:guide>
        <p15:guide id="20" pos="3767">
          <p15:clr>
            <a:srgbClr val="F26B43"/>
          </p15:clr>
        </p15:guide>
        <p15:guide id="21" pos="2714">
          <p15:clr>
            <a:srgbClr val="F26B43"/>
          </p15:clr>
        </p15:guide>
        <p15:guide id="22" pos="3168">
          <p15:clr>
            <a:srgbClr val="F26B43"/>
          </p15:clr>
        </p15:guide>
        <p15:guide id="23" pos="2117">
          <p15:clr>
            <a:srgbClr val="F26B43"/>
          </p15:clr>
        </p15:guide>
        <p15:guide id="24" pos="2567">
          <p15:clr>
            <a:srgbClr val="F26B43"/>
          </p15:clr>
        </p15:guide>
        <p15:guide id="25" pos="1517">
          <p15:clr>
            <a:srgbClr val="F26B43"/>
          </p15:clr>
        </p15:guide>
        <p15:guide id="26" pos="1968">
          <p15:clr>
            <a:srgbClr val="F26B43"/>
          </p15:clr>
        </p15:guide>
        <p15:guide id="28" pos="7363">
          <p15:clr>
            <a:srgbClr val="F26B43"/>
          </p15:clr>
        </p15:guide>
        <p15:guide id="29" orient="horz" pos="1224">
          <p15:clr>
            <a:srgbClr val="F26B43"/>
          </p15:clr>
        </p15:guide>
        <p15:guide id="30" orient="horz" pos="1570">
          <p15:clr>
            <a:srgbClr val="F26B43"/>
          </p15:clr>
        </p15:guide>
        <p15:guide id="31" orient="horz" pos="1721">
          <p15:clr>
            <a:srgbClr val="F26B43"/>
          </p15:clr>
        </p15:guide>
        <p15:guide id="32" orient="horz" pos="2067">
          <p15:clr>
            <a:srgbClr val="F26B43"/>
          </p15:clr>
        </p15:guide>
        <p15:guide id="33" orient="horz" pos="2218">
          <p15:clr>
            <a:srgbClr val="F26B43"/>
          </p15:clr>
        </p15:guide>
        <p15:guide id="34" orient="horz" pos="2564">
          <p15:clr>
            <a:srgbClr val="F26B43"/>
          </p15:clr>
        </p15:guide>
        <p15:guide id="35" orient="horz" pos="2714">
          <p15:clr>
            <a:srgbClr val="F26B43"/>
          </p15:clr>
        </p15:guide>
        <p15:guide id="36" orient="horz" pos="3060">
          <p15:clr>
            <a:srgbClr val="F26B43"/>
          </p15:clr>
        </p15:guide>
        <p15:guide id="37" orient="horz" pos="3203">
          <p15:clr>
            <a:srgbClr val="F26B43"/>
          </p15:clr>
        </p15:guide>
        <p15:guide id="38" orient="horz" pos="3548">
          <p15:clr>
            <a:srgbClr val="F26B43"/>
          </p15:clr>
        </p15:guide>
        <p15:guide id="39" pos="315">
          <p15:clr>
            <a:srgbClr val="F26B43"/>
          </p15:clr>
        </p15:guide>
        <p15:guide id="40" pos="7364">
          <p15:clr>
            <a:srgbClr val="F26B43"/>
          </p15:clr>
        </p15:guide>
        <p15:guide id="41" orient="horz" pos="902">
          <p15:clr>
            <a:srgbClr val="F26B43"/>
          </p15:clr>
        </p15:guide>
        <p15:guide id="42" orient="horz" pos="2160">
          <p15:clr>
            <a:srgbClr val="000000"/>
          </p15:clr>
        </p15:guide>
        <p15:guide id="43" pos="3840">
          <p15:clr>
            <a:srgbClr val="00000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7.xml"/><Relationship Id="rId7" Type="http://schemas.openxmlformats.org/officeDocument/2006/relationships/image" Target="../media/image4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0.xml"/><Relationship Id="rId7" Type="http://schemas.openxmlformats.org/officeDocument/2006/relationships/image" Target="../media/image4.emf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4.emf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4.emf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4.emf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4.emf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72E66-6763-C382-789D-16BB26FD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79C951A-DFAC-2526-E6AA-42DDB721F475}"/>
              </a:ext>
            </a:extLst>
          </p:cNvPr>
          <p:cNvSpPr/>
          <p:nvPr/>
        </p:nvSpPr>
        <p:spPr>
          <a:xfrm>
            <a:off x="0" y="0"/>
            <a:ext cx="12192000" cy="6880321"/>
          </a:xfrm>
          <a:prstGeom prst="rect">
            <a:avLst/>
          </a:prstGeom>
          <a:solidFill>
            <a:schemeClr val="accent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7600" tIns="237600" rIns="237600" bIns="2376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141964A-3212-56B7-1EF3-12A9D7F57D6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141964A-3212-56B7-1EF3-12A9D7F57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51C2844F-7849-490A-0151-ED968483281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F87EEB-3E82-86AC-AE0A-BB927D055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8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619ABF0-20A9-F0E8-362D-7C00A2DC30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350" y="484670"/>
            <a:ext cx="5100634" cy="803356"/>
          </a:xfrm>
        </p:spPr>
        <p:txBody>
          <a:bodyPr vert="horz"/>
          <a:lstStyle/>
          <a:p>
            <a:r>
              <a:rPr lang="en-GB" sz="2400" dirty="0">
                <a:solidFill>
                  <a:schemeClr val="bg1"/>
                </a:solidFill>
              </a:rPr>
              <a:t>Charging SOP – How to Charge Safely and Efficiently (v1.0)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51" name="Title 1">
            <a:extLst>
              <a:ext uri="{FF2B5EF4-FFF2-40B4-BE49-F238E27FC236}">
                <a16:creationId xmlns:a16="http://schemas.microsoft.com/office/drawing/2014/main" id="{D87DA0C7-E64E-8FC0-9FD1-04186DED91AB}"/>
              </a:ext>
            </a:extLst>
          </p:cNvPr>
          <p:cNvSpPr txBox="1">
            <a:spLocks/>
          </p:cNvSpPr>
          <p:nvPr/>
        </p:nvSpPr>
        <p:spPr>
          <a:xfrm>
            <a:off x="486350" y="2913146"/>
            <a:ext cx="5025884" cy="193317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Text"/>
                <a:ea typeface="+mj-ea"/>
                <a:cs typeface="+mj-cs"/>
              </a:rPr>
              <a:t>Why it matters: 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Headline Ligh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400" dirty="0">
              <a:solidFill>
                <a:srgbClr val="FFFFFF"/>
              </a:solidFill>
              <a:latin typeface="Maersk Headline Light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Text"/>
                <a:ea typeface="+mj-ea"/>
                <a:cs typeface="+mj-cs"/>
              </a:rPr>
              <a:t>Charging errors are the #1 cause of early downtime in EV fleets.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Text"/>
                <a:ea typeface="+mj-ea"/>
                <a:cs typeface="+mj-cs"/>
              </a:rPr>
              <a:t>Standardizing routines avoids safety incidents, charger faults, and underutilization.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ersk Text"/>
                <a:ea typeface="+mj-ea"/>
                <a:cs typeface="+mj-cs"/>
              </a:rPr>
              <a:t>This SOP defines “who does what” and “how to charge right, every time.”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922055C4-DF5F-28F2-69CD-EFDBCAA784A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88101" y="2358655"/>
            <a:ext cx="2310809" cy="231080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1088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C55A3-BFE7-04C3-F616-F200118A5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23AE7C23-70C5-DDAF-D679-37C891FD787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23AE7C23-70C5-DDAF-D679-37C891FD78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2C9D76CB-F2B4-AF9D-2FE4-A0471AE22F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B81968-F0B9-D5EA-E0EA-16D54EA866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6930880-5FFF-BEF3-8936-96C74F591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Roles and Responsibilities</a:t>
            </a:r>
            <a:endParaRPr 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5C22D87-9DAE-99B5-D68E-1D0214A4E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948556"/>
              </p:ext>
            </p:extLst>
          </p:nvPr>
        </p:nvGraphicFramePr>
        <p:xfrm>
          <a:off x="814774" y="2615137"/>
          <a:ext cx="4962165" cy="1588619"/>
        </p:xfrm>
        <a:graphic>
          <a:graphicData uri="http://schemas.openxmlformats.org/drawingml/2006/table">
            <a:tbl>
              <a:tblPr/>
              <a:tblGrid>
                <a:gridCol w="1887468">
                  <a:extLst>
                    <a:ext uri="{9D8B030D-6E8A-4147-A177-3AD203B41FA5}">
                      <a16:colId xmlns:a16="http://schemas.microsoft.com/office/drawing/2014/main" val="4010739263"/>
                    </a:ext>
                  </a:extLst>
                </a:gridCol>
                <a:gridCol w="3074697">
                  <a:extLst>
                    <a:ext uri="{9D8B030D-6E8A-4147-A177-3AD203B41FA5}">
                      <a16:colId xmlns:a16="http://schemas.microsoft.com/office/drawing/2014/main" val="4008990734"/>
                    </a:ext>
                  </a:extLst>
                </a:gridCol>
              </a:tblGrid>
              <a:tr h="236117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Role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Responsibility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168046"/>
                  </a:ext>
                </a:extLst>
              </a:tr>
              <a:tr h="37788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Driver / Operator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Perform pre-/post-charge checks and initiate charging.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5823683"/>
                  </a:ext>
                </a:extLst>
              </a:tr>
              <a:tr h="41932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Fleet Supervisor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Enforce schedule, review charger logs, manage exceptions.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222995"/>
                  </a:ext>
                </a:extLst>
              </a:tr>
              <a:tr h="21660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Technician / Maintenance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Inspect, reset, and maintain charger functionality.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431471"/>
                  </a:ext>
                </a:extLst>
              </a:tr>
              <a:tr h="195636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HSE Lead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Oversee electrical safety and emergency response.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668343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0E5A94E-1646-BD6E-092F-FCA4B0F034B7}"/>
              </a:ext>
            </a:extLst>
          </p:cNvPr>
          <p:cNvSpPr txBox="1"/>
          <p:nvPr/>
        </p:nvSpPr>
        <p:spPr>
          <a:xfrm>
            <a:off x="293772" y="1176687"/>
            <a:ext cx="107224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Who does what? </a:t>
            </a:r>
          </a:p>
          <a:p>
            <a:endParaRPr lang="en-GB" sz="1100" dirty="0">
              <a:latin typeface="Maersk Text Light" panose="000004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477A33-2FC2-A5F9-2704-251183775C1E}"/>
              </a:ext>
            </a:extLst>
          </p:cNvPr>
          <p:cNvSpPr txBox="1"/>
          <p:nvPr/>
        </p:nvSpPr>
        <p:spPr>
          <a:xfrm>
            <a:off x="293772" y="6144272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Clear accountability reduces charger misuse and downtime.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pic>
        <p:nvPicPr>
          <p:cNvPr id="9" name="Picture 8" descr="A diagram of a parking lot&#10;&#10;AI-generated content may be incorrect.">
            <a:extLst>
              <a:ext uri="{FF2B5EF4-FFF2-40B4-BE49-F238E27FC236}">
                <a16:creationId xmlns:a16="http://schemas.microsoft.com/office/drawing/2014/main" id="{90FF93E1-5B7A-5E1A-FDD3-32FCCB7D3F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080" y="1048332"/>
            <a:ext cx="4962165" cy="49621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0526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27BA5C-3FBE-42A6-9D3A-4841835F6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1F20185B-A0FE-3886-B219-7393E1CA484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F20185B-A0FE-3886-B219-7393E1CA48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5216012A-5301-0570-D4B5-4D0E86C1E6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93C211-82CB-9536-FBB9-576AF045A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2DBCA3-95EE-EE94-7379-D538C4637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Pre-Charging &amp; Charging Steps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1B040E-2BA7-374B-15E2-CCE007327846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How to Charge – Step by Step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24012F-4B07-66CC-0187-BB06CE6851B5}"/>
              </a:ext>
            </a:extLst>
          </p:cNvPr>
          <p:cNvSpPr txBox="1"/>
          <p:nvPr/>
        </p:nvSpPr>
        <p:spPr>
          <a:xfrm>
            <a:off x="293772" y="6144272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Always check SOC and confirm the charge completed before moving the truck.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33F3D8A-415F-DFB0-845A-E3DCF3C0AE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1498473"/>
              </p:ext>
            </p:extLst>
          </p:nvPr>
        </p:nvGraphicFramePr>
        <p:xfrm>
          <a:off x="646860" y="2699256"/>
          <a:ext cx="4556076" cy="1200060"/>
        </p:xfrm>
        <a:graphic>
          <a:graphicData uri="http://schemas.openxmlformats.org/drawingml/2006/table">
            <a:tbl>
              <a:tblPr/>
              <a:tblGrid>
                <a:gridCol w="2882724">
                  <a:extLst>
                    <a:ext uri="{9D8B030D-6E8A-4147-A177-3AD203B41FA5}">
                      <a16:colId xmlns:a16="http://schemas.microsoft.com/office/drawing/2014/main" val="4180112475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783630128"/>
                    </a:ext>
                  </a:extLst>
                </a:gridCol>
              </a:tblGrid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Checkpoint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Status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2147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Inspect cable and plug for damage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231988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Confirm charger ID and SOC level (&lt;30%)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002309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Ensure park brake &amp; key off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626643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Wear PPE, clear area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803626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07E535A-47EB-8A45-F326-560EF5269C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319675"/>
              </p:ext>
            </p:extLst>
          </p:nvPr>
        </p:nvGraphicFramePr>
        <p:xfrm>
          <a:off x="6029628" y="2708400"/>
          <a:ext cx="5281500" cy="1440072"/>
        </p:xfrm>
        <a:graphic>
          <a:graphicData uri="http://schemas.openxmlformats.org/drawingml/2006/table">
            <a:tbl>
              <a:tblPr/>
              <a:tblGrid>
                <a:gridCol w="3341715">
                  <a:extLst>
                    <a:ext uri="{9D8B030D-6E8A-4147-A177-3AD203B41FA5}">
                      <a16:colId xmlns:a16="http://schemas.microsoft.com/office/drawing/2014/main" val="4180112475"/>
                    </a:ext>
                  </a:extLst>
                </a:gridCol>
                <a:gridCol w="1939785">
                  <a:extLst>
                    <a:ext uri="{9D8B030D-6E8A-4147-A177-3AD203B41FA5}">
                      <a16:colId xmlns:a16="http://schemas.microsoft.com/office/drawing/2014/main" val="783630128"/>
                    </a:ext>
                  </a:extLst>
                </a:gridCol>
              </a:tblGrid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Checkpoint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Status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2147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/>
                        <a:t>1️⃣ </a:t>
                      </a: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Plug in and authenticate (RFID/app)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231988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/>
                        <a:t>2️⃣ </a:t>
                      </a: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Verify charging begins (display or telematics)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002309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/>
                        <a:t>3️⃣ </a:t>
                      </a: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Monitor progress (SOC, power, ETA)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626643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/>
                        <a:t>4️⃣ </a:t>
                      </a: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Stop at 100% (overnight) or 80% (mid-shift)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80362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/>
                        <a:t>5️⃣ </a:t>
                      </a: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Unplug, coil cable, inspect bay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4180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231DB7E-FA80-9F47-282B-5BB048B112C8}"/>
              </a:ext>
            </a:extLst>
          </p:cNvPr>
          <p:cNvSpPr txBox="1"/>
          <p:nvPr/>
        </p:nvSpPr>
        <p:spPr>
          <a:xfrm>
            <a:off x="293772" y="2076453"/>
            <a:ext cx="49091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Pre-checks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CD14AA-186C-8291-5A26-6C732114E4E7}"/>
              </a:ext>
            </a:extLst>
          </p:cNvPr>
          <p:cNvSpPr txBox="1"/>
          <p:nvPr/>
        </p:nvSpPr>
        <p:spPr>
          <a:xfrm>
            <a:off x="6096000" y="2076453"/>
            <a:ext cx="49091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Charging Procedure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89D831-D5F5-14B0-1D85-6F1F295BF7A2}"/>
              </a:ext>
            </a:extLst>
          </p:cNvPr>
          <p:cNvCxnSpPr/>
          <p:nvPr/>
        </p:nvCxnSpPr>
        <p:spPr>
          <a:xfrm>
            <a:off x="5600134" y="1572768"/>
            <a:ext cx="0" cy="4270248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18116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4DEF37-9D4C-FFA7-0B23-D1BAEB2AE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597FC3B-2D25-BD14-7F4C-3FD161D7B57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597FC3B-2D25-BD14-7F4C-3FD161D7B5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AF700349-8003-368E-FD7F-0EA1AEF5644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AEEC99-F5B9-883E-AAFF-C77EEEB1A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5C1CD5-B8A6-7BE8-B072-685746315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Faults &amp; Emergencies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98BF2E-2B60-8A99-D4FF-1B2703855473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If Charging Fails or an Error Occurs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E13B62-0E67-979D-06C2-6C72D0E5F395}"/>
              </a:ext>
            </a:extLst>
          </p:cNvPr>
          <p:cNvSpPr txBox="1"/>
          <p:nvPr/>
        </p:nvSpPr>
        <p:spPr>
          <a:xfrm>
            <a:off x="293772" y="6144272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Never open charger cabinets or attempt repairs. Electrical safety first.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51B08-3BA1-CCCD-3871-FAB1AA6D2030}"/>
              </a:ext>
            </a:extLst>
          </p:cNvPr>
          <p:cNvSpPr txBox="1">
            <a:spLocks/>
          </p:cNvSpPr>
          <p:nvPr/>
        </p:nvSpPr>
        <p:spPr>
          <a:xfrm>
            <a:off x="1924075" y="2328383"/>
            <a:ext cx="3132557" cy="12321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Charger unresponsive or flashing error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No initiation / interrupted session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Connector won’t unlock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🚫 Breaker trip or grid fault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8EDCD1-26F6-7570-7449-03D595BE6D55}"/>
              </a:ext>
            </a:extLst>
          </p:cNvPr>
          <p:cNvSpPr txBox="1">
            <a:spLocks/>
          </p:cNvSpPr>
          <p:nvPr/>
        </p:nvSpPr>
        <p:spPr>
          <a:xfrm>
            <a:off x="6977659" y="2328383"/>
            <a:ext cx="3132557" cy="166196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1️⃣ Press STOP (if safe)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2️⃣ Do not force unplugging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3️⃣ Call maintenance / HSE contact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4️⃣ Tag charger “Out of Service”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/>
              <a:t>5️⃣ Move truck to alternate bay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CB33AF8-9E52-C26E-E5EE-06D34A5011EB}"/>
              </a:ext>
            </a:extLst>
          </p:cNvPr>
          <p:cNvGrpSpPr/>
          <p:nvPr/>
        </p:nvGrpSpPr>
        <p:grpSpPr>
          <a:xfrm>
            <a:off x="964261" y="4965521"/>
            <a:ext cx="9796347" cy="429141"/>
            <a:chOff x="964261" y="4769721"/>
            <a:chExt cx="9796347" cy="429141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CACDF55-2652-CD6D-583C-68D1F4052A9D}"/>
                </a:ext>
              </a:extLst>
            </p:cNvPr>
            <p:cNvGrpSpPr/>
            <p:nvPr/>
          </p:nvGrpSpPr>
          <p:grpSpPr>
            <a:xfrm>
              <a:off x="964261" y="4769721"/>
              <a:ext cx="9796347" cy="429141"/>
              <a:chOff x="781381" y="4021527"/>
              <a:chExt cx="9796347" cy="2047730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DA86DE1-9B3A-CAD0-7A64-7BB910144784}"/>
                  </a:ext>
                </a:extLst>
              </p:cNvPr>
              <p:cNvSpPr/>
              <p:nvPr/>
            </p:nvSpPr>
            <p:spPr>
              <a:xfrm>
                <a:off x="2767645" y="4030794"/>
                <a:ext cx="1870341" cy="2038463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sx="99000" sy="99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37600" tIns="237600" rIns="237600" bIns="237600" rtlCol="0" anchor="ctr"/>
              <a:lstStyle/>
              <a:p>
                <a:pPr algn="ctr"/>
                <a:endParaRPr lang="en-GB" noProof="0" err="1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2D5DBE1E-559A-C5D1-7CB0-E93C390BA0B4}"/>
                  </a:ext>
                </a:extLst>
              </p:cNvPr>
              <p:cNvSpPr/>
              <p:nvPr/>
            </p:nvSpPr>
            <p:spPr>
              <a:xfrm>
                <a:off x="781381" y="4022084"/>
                <a:ext cx="1870341" cy="2047173"/>
              </a:xfrm>
              <a:prstGeom prst="rect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sx="99000" sy="99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37600" tIns="237600" rIns="237600" bIns="237600" rtlCol="0" anchor="ctr"/>
              <a:lstStyle/>
              <a:p>
                <a:pPr algn="ctr"/>
                <a:endParaRPr lang="en-GB" noProof="0" err="1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B91DCBF-E201-9A62-94AD-1928C0AC05C6}"/>
                  </a:ext>
                </a:extLst>
              </p:cNvPr>
              <p:cNvSpPr/>
              <p:nvPr/>
            </p:nvSpPr>
            <p:spPr>
              <a:xfrm>
                <a:off x="6740162" y="4021527"/>
                <a:ext cx="1870341" cy="2047173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sx="99000" sy="99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37600" tIns="237600" rIns="237600" bIns="237600" rtlCol="0" anchor="ctr"/>
              <a:lstStyle/>
              <a:p>
                <a:pPr algn="ctr"/>
                <a:endParaRPr lang="en-GB" noProof="0" err="1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90D9109-4A92-EE6A-37AC-6BCDEE0AD023}"/>
                  </a:ext>
                </a:extLst>
              </p:cNvPr>
              <p:cNvSpPr/>
              <p:nvPr/>
            </p:nvSpPr>
            <p:spPr>
              <a:xfrm>
                <a:off x="4760444" y="4043446"/>
                <a:ext cx="1870341" cy="2009766"/>
              </a:xfrm>
              <a:prstGeom prst="rect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sx="99000" sy="99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37600" tIns="237600" rIns="237600" bIns="237600" rtlCol="0" anchor="ctr"/>
              <a:lstStyle/>
              <a:p>
                <a:pPr algn="ctr"/>
                <a:endParaRPr lang="en-GB" noProof="0" err="1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5625978-9287-6A1A-90D7-4712B7474D17}"/>
                  </a:ext>
                </a:extLst>
              </p:cNvPr>
              <p:cNvSpPr/>
              <p:nvPr/>
            </p:nvSpPr>
            <p:spPr>
              <a:xfrm>
                <a:off x="8707387" y="4021527"/>
                <a:ext cx="1870341" cy="2047173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bg1"/>
                </a:solidFill>
              </a:ln>
              <a:effectLst>
                <a:outerShdw blurRad="50800" dist="38100" dir="2700000" sx="99000" sy="99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37600" tIns="237600" rIns="237600" bIns="237600" rtlCol="0" anchor="ctr"/>
              <a:lstStyle/>
              <a:p>
                <a:pPr algn="ctr"/>
                <a:endParaRPr lang="en-GB" noProof="0" err="1"/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6D33084-8D11-4B64-11B3-8F7C1AB3A1D1}"/>
                </a:ext>
              </a:extLst>
            </p:cNvPr>
            <p:cNvSpPr txBox="1"/>
            <p:nvPr/>
          </p:nvSpPr>
          <p:spPr>
            <a:xfrm>
              <a:off x="1017695" y="4864441"/>
              <a:ext cx="17163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i="1" dirty="0"/>
                <a:t>Driver</a:t>
              </a:r>
              <a:endParaRPr lang="en-GB" sz="1100" i="1" dirty="0">
                <a:latin typeface="Maersk Text Light" panose="00000400000000000000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87E92A4-8D60-6FC9-E8FF-B4037F1D235B}"/>
                </a:ext>
              </a:extLst>
            </p:cNvPr>
            <p:cNvSpPr txBox="1"/>
            <p:nvPr/>
          </p:nvSpPr>
          <p:spPr>
            <a:xfrm>
              <a:off x="3052395" y="4864441"/>
              <a:ext cx="17163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i="1" dirty="0"/>
                <a:t>Fleet Supervisor</a:t>
              </a:r>
              <a:endParaRPr lang="en-GB" sz="1100" i="1" dirty="0">
                <a:latin typeface="Maersk Text Light" panose="000004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19146EC-5AFA-8D52-4682-7E4943E3F123}"/>
                </a:ext>
              </a:extLst>
            </p:cNvPr>
            <p:cNvSpPr txBox="1"/>
            <p:nvPr/>
          </p:nvSpPr>
          <p:spPr>
            <a:xfrm>
              <a:off x="4943324" y="4864441"/>
              <a:ext cx="17163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i="1" dirty="0"/>
                <a:t>Technician</a:t>
              </a:r>
              <a:endParaRPr lang="en-GB" sz="1100" i="1" dirty="0">
                <a:latin typeface="Maersk Text Light" panose="000004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914806-4B78-17C4-425C-C8A2756A6D2F}"/>
                </a:ext>
              </a:extLst>
            </p:cNvPr>
            <p:cNvSpPr txBox="1"/>
            <p:nvPr/>
          </p:nvSpPr>
          <p:spPr>
            <a:xfrm>
              <a:off x="7000031" y="4853428"/>
              <a:ext cx="17163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i="1" dirty="0">
                  <a:solidFill>
                    <a:schemeClr val="bg1"/>
                  </a:solidFill>
                </a:rPr>
                <a:t>CPO Hotline</a:t>
              </a:r>
              <a:endParaRPr lang="en-GB" sz="1100" i="1" dirty="0">
                <a:solidFill>
                  <a:schemeClr val="bg1"/>
                </a:solidFill>
                <a:latin typeface="Maersk Text Light" panose="00000400000000000000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88AE2EF-1207-0849-3640-D40C2A8BD650}"/>
                </a:ext>
              </a:extLst>
            </p:cNvPr>
            <p:cNvSpPr txBox="1"/>
            <p:nvPr/>
          </p:nvSpPr>
          <p:spPr>
            <a:xfrm>
              <a:off x="8967256" y="4864441"/>
              <a:ext cx="1716361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100" i="1" dirty="0">
                  <a:solidFill>
                    <a:schemeClr val="bg1"/>
                  </a:solidFill>
                </a:rPr>
                <a:t>OEM</a:t>
              </a:r>
              <a:endParaRPr lang="en-GB" sz="1100" i="1" dirty="0">
                <a:solidFill>
                  <a:schemeClr val="bg1"/>
                </a:solidFill>
                <a:latin typeface="Maersk Text Light" panose="00000400000000000000" pitchFamily="2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C5547017-DB01-24BD-CE75-7A5D436AC0AB}"/>
                </a:ext>
              </a:extLst>
            </p:cNvPr>
            <p:cNvCxnSpPr>
              <a:stCxn id="11" idx="3"/>
              <a:endCxn id="10" idx="1"/>
            </p:cNvCxnSpPr>
            <p:nvPr/>
          </p:nvCxnSpPr>
          <p:spPr>
            <a:xfrm>
              <a:off x="2834602" y="4984350"/>
              <a:ext cx="115923" cy="9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BCED4A10-5E85-5879-5CA5-374DCB66F02E}"/>
                </a:ext>
              </a:extLst>
            </p:cNvPr>
            <p:cNvCxnSpPr>
              <a:stCxn id="10" idx="3"/>
              <a:endCxn id="19" idx="1"/>
            </p:cNvCxnSpPr>
            <p:nvPr/>
          </p:nvCxnSpPr>
          <p:spPr>
            <a:xfrm flipV="1">
              <a:off x="4820866" y="4984908"/>
              <a:ext cx="122458" cy="35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5A7E185C-061B-21E8-ACF9-6971E0FEEB29}"/>
                </a:ext>
              </a:extLst>
            </p:cNvPr>
            <p:cNvCxnSpPr>
              <a:stCxn id="13" idx="3"/>
              <a:endCxn id="12" idx="1"/>
            </p:cNvCxnSpPr>
            <p:nvPr/>
          </p:nvCxnSpPr>
          <p:spPr>
            <a:xfrm flipV="1">
              <a:off x="6813665" y="4984233"/>
              <a:ext cx="109377" cy="67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B9A922D-C074-6899-DD6D-782593EC4671}"/>
                </a:ext>
              </a:extLst>
            </p:cNvPr>
            <p:cNvCxnSpPr>
              <a:stCxn id="12" idx="3"/>
              <a:endCxn id="14" idx="1"/>
            </p:cNvCxnSpPr>
            <p:nvPr/>
          </p:nvCxnSpPr>
          <p:spPr>
            <a:xfrm>
              <a:off x="8793383" y="4984233"/>
              <a:ext cx="9688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0F761C73-A13B-2543-A1EA-721515A50699}"/>
              </a:ext>
            </a:extLst>
          </p:cNvPr>
          <p:cNvSpPr txBox="1"/>
          <p:nvPr/>
        </p:nvSpPr>
        <p:spPr>
          <a:xfrm>
            <a:off x="894228" y="4383444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Escalation path: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6105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A6660-8D72-9080-6ADD-80707DD26A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6566C73D-18CD-070B-DC40-8E5C8DB5865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6566C73D-18CD-070B-DC40-8E5C8DB586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ABE0E9FE-B91B-C519-F142-8C6EB4F524C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A3D26-BF5B-3D03-E417-530C3B785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D8780C-BC69-F637-7E1D-24CF25422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Smart Charging &amp; Load Management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872982-F0A5-9DC5-A9C4-8B4CECD5352A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Manage the Power, Not Just the Plug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E730F2-DB9A-2274-4896-B824CE417C08}"/>
              </a:ext>
            </a:extLst>
          </p:cNvPr>
          <p:cNvSpPr txBox="1"/>
          <p:nvPr/>
        </p:nvSpPr>
        <p:spPr>
          <a:xfrm>
            <a:off x="293772" y="6130478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Smart charging ensures uptime without overloading the depot grid.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56194EF-A6F0-8E36-9BB4-DD01733E24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131565"/>
              </p:ext>
            </p:extLst>
          </p:nvPr>
        </p:nvGraphicFramePr>
        <p:xfrm>
          <a:off x="3450112" y="2572353"/>
          <a:ext cx="4556076" cy="1440072"/>
        </p:xfrm>
        <a:graphic>
          <a:graphicData uri="http://schemas.openxmlformats.org/drawingml/2006/table">
            <a:tbl>
              <a:tblPr/>
              <a:tblGrid>
                <a:gridCol w="2882724">
                  <a:extLst>
                    <a:ext uri="{9D8B030D-6E8A-4147-A177-3AD203B41FA5}">
                      <a16:colId xmlns:a16="http://schemas.microsoft.com/office/drawing/2014/main" val="4180112475"/>
                    </a:ext>
                  </a:extLst>
                </a:gridCol>
                <a:gridCol w="1673352">
                  <a:extLst>
                    <a:ext uri="{9D8B030D-6E8A-4147-A177-3AD203B41FA5}">
                      <a16:colId xmlns:a16="http://schemas.microsoft.com/office/drawing/2014/main" val="783630128"/>
                    </a:ext>
                  </a:extLst>
                </a:gridCol>
              </a:tblGrid>
              <a:tr h="10749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Checkpoint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b="1" dirty="0">
                          <a:latin typeface="+mn-lt"/>
                        </a:rPr>
                        <a:t>Status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692147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Follow charging window (e.g., 20:00–05:00)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4231988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Use telematics timers for load balancing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002309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Avoid &gt;25% fleet charging concurrently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9626643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Prioritize low-SOC and early departures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803626"/>
                  </a:ext>
                </a:extLst>
              </a:tr>
              <a:tr h="17627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Track utilization via platform or dashboard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latin typeface="Maersk Text Light" panose="00000400000000000000" pitchFamily="2" charset="0"/>
                        </a:rPr>
                        <a:t>☐</a:t>
                      </a:r>
                    </a:p>
                  </a:txBody>
                  <a:tcPr marL="72371" marR="72371" marT="36186" marB="3618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408439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25395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4E397-BF76-3C9C-7500-B375573336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1C68CDDE-46AB-6B3C-045D-86322711A0F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59" imgH="360" progId="TCLayout.ActiveDocument.1">
                  <p:embed/>
                </p:oleObj>
              </mc:Choice>
              <mc:Fallback>
                <p:oleObj name="think-cell Slide" r:id="rId6" imgW="359" imgH="36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1C68CDDE-46AB-6B3C-045D-86322711A0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31387818-8B1F-9B19-B2D9-4B832F0DB30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ersk Text" panose="020B0604020202020204" charset="0"/>
              <a:ea typeface="+mn-ea"/>
              <a:cs typeface="+mn-cs"/>
              <a:sym typeface="Maersk Text" panose="020B060402020202020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6153FE-EB8F-20C5-EAC9-7CDCBD54A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67579" y="6599739"/>
            <a:ext cx="412039" cy="185426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A204BC-C5BA-4EF4-ABC8-D45123A0C528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243D"/>
                </a:solidFill>
                <a:effectLst/>
                <a:uLnTx/>
                <a:uFillTx/>
                <a:latin typeface="Maersk Tex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00243D"/>
              </a:solidFill>
              <a:effectLst/>
              <a:uLnTx/>
              <a:uFillTx/>
              <a:latin typeface="Maersk Text"/>
              <a:ea typeface="+mn-ea"/>
              <a:cs typeface="+mn-cs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DAD32F5-DEB1-25A4-E98A-A22251A6D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968" y="582923"/>
            <a:ext cx="9163804" cy="363376"/>
          </a:xfrm>
        </p:spPr>
        <p:txBody>
          <a:bodyPr vert="horz"/>
          <a:lstStyle/>
          <a:p>
            <a:r>
              <a:rPr lang="en-GB" sz="2400" dirty="0"/>
              <a:t>Safety, Maintenance &amp; Reporting</a:t>
            </a:r>
            <a:endParaRPr lang="en-US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EFF90-C7B1-9F00-0696-C75ECD2171B7}"/>
              </a:ext>
            </a:extLst>
          </p:cNvPr>
          <p:cNvSpPr txBox="1"/>
          <p:nvPr/>
        </p:nvSpPr>
        <p:spPr>
          <a:xfrm>
            <a:off x="293772" y="1176687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en-GB" sz="1100" dirty="0">
                <a:latin typeface="Maersk Text Light" panose="00000400000000000000" pitchFamily="2" charset="0"/>
              </a:rPr>
              <a:t>Keep It Safe, Keep It Working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3E3BAC-1E11-163F-E437-62AFA014AA7A}"/>
              </a:ext>
            </a:extLst>
          </p:cNvPr>
          <p:cNvSpPr txBox="1"/>
          <p:nvPr/>
        </p:nvSpPr>
        <p:spPr>
          <a:xfrm>
            <a:off x="293772" y="6144272"/>
            <a:ext cx="107224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/>
              <a:t>Reliable charging starts with consistent routines.</a:t>
            </a:r>
            <a:endParaRPr lang="en-GB" sz="1100" i="1" dirty="0">
              <a:latin typeface="Maersk Text Light" panose="000004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66E06C7-062F-8E14-8E2B-00EB892AEFED}"/>
              </a:ext>
            </a:extLst>
          </p:cNvPr>
          <p:cNvSpPr txBox="1">
            <a:spLocks/>
          </p:cNvSpPr>
          <p:nvPr/>
        </p:nvSpPr>
        <p:spPr>
          <a:xfrm>
            <a:off x="4874539" y="2129317"/>
            <a:ext cx="3132557" cy="166196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✅ Dry ground only – no standing water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✅ Maintain 1.5 m clear zone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✅ No smoking or open flames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r>
              <a:rPr lang="en-GB" sz="1100" dirty="0">
                <a:solidFill>
                  <a:schemeClr val="accent2"/>
                </a:solidFill>
                <a:latin typeface="Maersk Text Light" panose="00000400000000000000" pitchFamily="2" charset="0"/>
              </a:rPr>
              <a:t>❌ Never repair or open chargers</a:t>
            </a:r>
          </a:p>
          <a:p>
            <a:pPr rtl="0" fontAlgn="ctr">
              <a:spcBef>
                <a:spcPts val="0"/>
              </a:spcBef>
              <a:spcAft>
                <a:spcPts val="0"/>
              </a:spcAft>
            </a:pP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  <a:p>
            <a:pPr fontAlgn="ctr">
              <a:spcBef>
                <a:spcPts val="0"/>
              </a:spcBef>
            </a:pPr>
            <a:r>
              <a:rPr lang="en-GB" sz="1100" dirty="0"/>
              <a:t>❌ Never bypass RFID / safety systems</a:t>
            </a:r>
            <a:endParaRPr lang="en-GB" sz="1100" dirty="0">
              <a:solidFill>
                <a:schemeClr val="accent2"/>
              </a:solidFill>
              <a:latin typeface="Maersk Text Light" panose="00000400000000000000" pitchFamily="2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F8533C2-AD6C-957C-0B8B-0DC8EB945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361437"/>
              </p:ext>
            </p:extLst>
          </p:nvPr>
        </p:nvGraphicFramePr>
        <p:xfrm>
          <a:off x="2168086" y="4541182"/>
          <a:ext cx="8162338" cy="1156629"/>
        </p:xfrm>
        <a:graphic>
          <a:graphicData uri="http://schemas.openxmlformats.org/drawingml/2006/table">
            <a:tbl>
              <a:tblPr/>
              <a:tblGrid>
                <a:gridCol w="1916936">
                  <a:extLst>
                    <a:ext uri="{9D8B030D-6E8A-4147-A177-3AD203B41FA5}">
                      <a16:colId xmlns:a16="http://schemas.microsoft.com/office/drawing/2014/main" val="4010739263"/>
                    </a:ext>
                  </a:extLst>
                </a:gridCol>
                <a:gridCol w="3122701">
                  <a:extLst>
                    <a:ext uri="{9D8B030D-6E8A-4147-A177-3AD203B41FA5}">
                      <a16:colId xmlns:a16="http://schemas.microsoft.com/office/drawing/2014/main" val="4008990734"/>
                    </a:ext>
                  </a:extLst>
                </a:gridCol>
                <a:gridCol w="3122701">
                  <a:extLst>
                    <a:ext uri="{9D8B030D-6E8A-4147-A177-3AD203B41FA5}">
                      <a16:colId xmlns:a16="http://schemas.microsoft.com/office/drawing/2014/main" val="2150550831"/>
                    </a:ext>
                  </a:extLst>
                </a:gridCol>
              </a:tblGrid>
              <a:tr h="36318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Frequency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Task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Owner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0168046"/>
                  </a:ext>
                </a:extLst>
              </a:tr>
              <a:tr h="26311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Weekly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Inspect cables, signage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Technician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65823683"/>
                  </a:ext>
                </a:extLst>
              </a:tr>
              <a:tr h="2672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Monthly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Firmware update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Vendor/CPO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92222995"/>
                  </a:ext>
                </a:extLst>
              </a:tr>
              <a:tr h="26311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Monthly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Electrical safety check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Maersk Text Light" panose="00000400000000000000" pitchFamily="2" charset="0"/>
                        </a:rPr>
                        <a:t>HSE Lead</a:t>
                      </a:r>
                    </a:p>
                  </a:txBody>
                  <a:tcPr marL="3418" marR="3418" marT="341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431471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5B077922-0426-417A-2466-414F56CCB1B0}"/>
              </a:ext>
            </a:extLst>
          </p:cNvPr>
          <p:cNvSpPr txBox="1"/>
          <p:nvPr/>
        </p:nvSpPr>
        <p:spPr>
          <a:xfrm>
            <a:off x="4874539" y="1709464"/>
            <a:ext cx="25138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Safety Do’s and Don’ts: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04E7F5-6B67-35FA-DA6C-4BB0ED2FC4E3}"/>
              </a:ext>
            </a:extLst>
          </p:cNvPr>
          <p:cNvSpPr txBox="1"/>
          <p:nvPr/>
        </p:nvSpPr>
        <p:spPr>
          <a:xfrm>
            <a:off x="2076646" y="4102144"/>
            <a:ext cx="25138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Maintenance Routine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55450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dRozxVPl5loPXnovdaHR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M-QUALITY-SLIDE" val="2023-08-01 18:08:07"/>
  <p:tag name="KM-CONTENT-SLIDE" val="2023-08-01 18:09:0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Mærsk">
  <a:themeElements>
    <a:clrScheme name="Maersk">
      <a:dk1>
        <a:srgbClr val="00243D"/>
      </a:dk1>
      <a:lt1>
        <a:srgbClr val="FFFFFF"/>
      </a:lt1>
      <a:dk2>
        <a:srgbClr val="545454"/>
      </a:dk2>
      <a:lt2>
        <a:srgbClr val="EDEDED"/>
      </a:lt2>
      <a:accent1>
        <a:srgbClr val="42B0D5"/>
      </a:accent1>
      <a:accent2>
        <a:srgbClr val="00243D"/>
      </a:accent2>
      <a:accent3>
        <a:srgbClr val="CFCFCF"/>
      </a:accent3>
      <a:accent4>
        <a:srgbClr val="FA6A55"/>
      </a:accent4>
      <a:accent5>
        <a:srgbClr val="0073AB"/>
      </a:accent5>
      <a:accent6>
        <a:srgbClr val="B5E0F5"/>
      </a:accent6>
      <a:hlink>
        <a:srgbClr val="42B0D5"/>
      </a:hlink>
      <a:folHlink>
        <a:srgbClr val="0073AB"/>
      </a:folHlink>
    </a:clrScheme>
    <a:fontScheme name="Maersk">
      <a:majorFont>
        <a:latin typeface="Maersk Headline Light"/>
        <a:ea typeface=""/>
        <a:cs typeface=""/>
      </a:majorFont>
      <a:minorFont>
        <a:latin typeface="Maersk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237600" tIns="237600" rIns="237600" bIns="237600" rtlCol="0" anchor="ctr"/>
      <a:lstStyle>
        <a:defPPr algn="ctr">
          <a:defRPr sz="2000" noProof="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237600" tIns="237600" rIns="237600" bIns="237600" rtlCol="0">
        <a:spAutoFit/>
      </a:bodyPr>
      <a:lstStyle>
        <a:defPPr algn="l"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aersk New Template July 2019.pptx" id="{49BBB41D-CA20-4795-8791-789A2CC8836C}" vid="{F06BC87B-4534-4F50-B149-416A48A5DB9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29A989F9C484468C538C735CD58DD5" ma:contentTypeVersion="18" ma:contentTypeDescription="Create a new document." ma:contentTypeScope="" ma:versionID="dfbedbd1bb4010c438256d20fe47cdea">
  <xsd:schema xmlns:xsd="http://www.w3.org/2001/XMLSchema" xmlns:xs="http://www.w3.org/2001/XMLSchema" xmlns:p="http://schemas.microsoft.com/office/2006/metadata/properties" xmlns:ns2="421e17a8-9d31-44a0-89a4-7ffa1b1fed40" xmlns:ns3="3edb40ee-7502-4b0e-817b-e36d96fef5c4" targetNamespace="http://schemas.microsoft.com/office/2006/metadata/properties" ma:root="true" ma:fieldsID="86884318e18c32e8fb4250c8db5e4376" ns2:_="" ns3:_="">
    <xsd:import namespace="421e17a8-9d31-44a0-89a4-7ffa1b1fed40"/>
    <xsd:import namespace="3edb40ee-7502-4b0e-817b-e36d96fef5c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1e17a8-9d31-44a0-89a4-7ffa1b1f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c1972f45-99e4-4d95-9530-8f50712244b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db40ee-7502-4b0e-817b-e36d96fef5c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9e6c19f-26ec-485d-9ece-c453b93dbaa7}" ma:internalName="TaxCatchAll" ma:showField="CatchAllData" ma:web="3edb40ee-7502-4b0e-817b-e36d96fef5c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1e17a8-9d31-44a0-89a4-7ffa1b1fed40">
      <Terms xmlns="http://schemas.microsoft.com/office/infopath/2007/PartnerControls"/>
    </lcf76f155ced4ddcb4097134ff3c332f>
    <TaxCatchAll xmlns="3edb40ee-7502-4b0e-817b-e36d96fef5c4" xsi:nil="true"/>
  </documentManagement>
</p:properties>
</file>

<file path=customXml/itemProps1.xml><?xml version="1.0" encoding="utf-8"?>
<ds:datastoreItem xmlns:ds="http://schemas.openxmlformats.org/officeDocument/2006/customXml" ds:itemID="{16DC75F5-F806-4128-A415-D6B556F2B9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EE5A6D9-AA00-4105-B8CA-78EDC7E377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1e17a8-9d31-44a0-89a4-7ffa1b1fed40"/>
    <ds:schemaRef ds:uri="3edb40ee-7502-4b0e-817b-e36d96fef5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4A4CEB2-4B84-46F6-A382-BDE54D109B5B}">
  <ds:schemaRefs>
    <ds:schemaRef ds:uri="http://schemas.microsoft.com/office/2006/metadata/properties"/>
    <ds:schemaRef ds:uri="http://schemas.microsoft.com/office/infopath/2007/PartnerControls"/>
    <ds:schemaRef ds:uri="421e17a8-9d31-44a0-89a4-7ffa1b1fed40"/>
    <ds:schemaRef ds:uri="3edb40ee-7502-4b0e-817b-e36d96fef5c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536</Words>
  <Application>Microsoft Office PowerPoint</Application>
  <PresentationFormat>Widescreen</PresentationFormat>
  <Paragraphs>129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Aptos</vt:lpstr>
      <vt:lpstr>Arial</vt:lpstr>
      <vt:lpstr>Calibri</vt:lpstr>
      <vt:lpstr>Maersk Headline Light</vt:lpstr>
      <vt:lpstr>Maersk Headline Office</vt:lpstr>
      <vt:lpstr>Maersk Text</vt:lpstr>
      <vt:lpstr>Maersk Text Light</vt:lpstr>
      <vt:lpstr>Symbol</vt:lpstr>
      <vt:lpstr>Wingdings</vt:lpstr>
      <vt:lpstr>Mærsk</vt:lpstr>
      <vt:lpstr>think-cell Slide</vt:lpstr>
      <vt:lpstr>Charging SOP – How to Charge Safely and Efficiently (v1.0)</vt:lpstr>
      <vt:lpstr>Roles and Responsibilities</vt:lpstr>
      <vt:lpstr>Pre-Charging &amp; Charging Steps</vt:lpstr>
      <vt:lpstr>Faults &amp; Emergencies</vt:lpstr>
      <vt:lpstr>Smart Charging &amp; Load Management</vt:lpstr>
      <vt:lpstr>Safety, Maintenance &amp; Reporting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John Hannah</dc:creator>
  <cp:lastModifiedBy>John Hannah</cp:lastModifiedBy>
  <cp:revision>1</cp:revision>
  <dcterms:created xsi:type="dcterms:W3CDTF">2025-11-03T08:32:18Z</dcterms:created>
  <dcterms:modified xsi:type="dcterms:W3CDTF">2025-11-03T10:15:22Z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55b24b8-e69b-4583-bfd0-d64b5cee0119_Enabled">
    <vt:lpwstr>true</vt:lpwstr>
  </property>
  <property fmtid="{D5CDD505-2E9C-101B-9397-08002B2CF9AE}" pid="3" name="MSIP_Label_455b24b8-e69b-4583-bfd0-d64b5cee0119_SetDate">
    <vt:lpwstr>2025-11-03T09:32:44Z</vt:lpwstr>
  </property>
  <property fmtid="{D5CDD505-2E9C-101B-9397-08002B2CF9AE}" pid="4" name="MSIP_Label_455b24b8-e69b-4583-bfd0-d64b5cee0119_Method">
    <vt:lpwstr>Privileged</vt:lpwstr>
  </property>
  <property fmtid="{D5CDD505-2E9C-101B-9397-08002B2CF9AE}" pid="5" name="MSIP_Label_455b24b8-e69b-4583-bfd0-d64b5cee0119_Name">
    <vt:lpwstr>Public</vt:lpwstr>
  </property>
  <property fmtid="{D5CDD505-2E9C-101B-9397-08002B2CF9AE}" pid="6" name="MSIP_Label_455b24b8-e69b-4583-bfd0-d64b5cee0119_SiteId">
    <vt:lpwstr>05d75c05-fa1a-42e7-9cf1-eb416c396f2d</vt:lpwstr>
  </property>
  <property fmtid="{D5CDD505-2E9C-101B-9397-08002B2CF9AE}" pid="7" name="MSIP_Label_455b24b8-e69b-4583-bfd0-d64b5cee0119_ActionId">
    <vt:lpwstr>bbb38c4f-6b41-45c9-adb1-f36cb61d9645</vt:lpwstr>
  </property>
  <property fmtid="{D5CDD505-2E9C-101B-9397-08002B2CF9AE}" pid="8" name="MSIP_Label_455b24b8-e69b-4583-bfd0-d64b5cee0119_ContentBits">
    <vt:lpwstr>0</vt:lpwstr>
  </property>
  <property fmtid="{D5CDD505-2E9C-101B-9397-08002B2CF9AE}" pid="9" name="MSIP_Label_455b24b8-e69b-4583-bfd0-d64b5cee0119_Tag">
    <vt:lpwstr>10, 0, 1, 1</vt:lpwstr>
  </property>
  <property fmtid="{D5CDD505-2E9C-101B-9397-08002B2CF9AE}" pid="10" name="ContentTypeId">
    <vt:lpwstr>0x0101006829A989F9C484468C538C735CD58DD5</vt:lpwstr>
  </property>
  <property fmtid="{D5CDD505-2E9C-101B-9397-08002B2CF9AE}" pid="11" name="MediaServiceImageTags">
    <vt:lpwstr/>
  </property>
</Properties>
</file>