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3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gs/tag11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0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tags/tag9.xml" ContentType="application/vnd.openxmlformats-officedocument.presentationml.tags+xml"/>
  <Override PartName="/ppt/tags/tag8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1.xml" ContentType="application/vnd.openxmlformats-officedocument.presentationml.tags+xml"/>
  <Override PartName="/ppt/tags/tag16.xml" ContentType="application/vnd.openxmlformats-officedocument.presentationml.tags+xml"/>
  <Override PartName="/ppt/tags/tag13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1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37" r:id="rId2"/>
    <p:sldId id="336" r:id="rId3"/>
    <p:sldId id="338" r:id="rId4"/>
    <p:sldId id="339" r:id="rId5"/>
    <p:sldId id="341" r:id="rId6"/>
    <p:sldId id="342" r:id="rId7"/>
    <p:sldId id="34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1B62A-AA7E-48D1-8AA5-59B2F7CB4141}" type="datetimeFigureOut">
              <a:rPr lang="en-GB" smtClean="0"/>
              <a:t>03/11/2025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B0B90E-2CCC-49B7-A2E5-CCC3FF870D7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436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FC0D2-CCFF-6B9F-5C36-E8889FE95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B6CC07-4815-DC70-A97F-01CB6FBF71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486919-CCF7-EBC2-D5C1-16A442C62F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could be tied directly to the Gannt chart tool.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think it would be better to keep the "Deliverables" out of this section. So, we convey carefully the function of each stage.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 we'll have to think of different ways to manage the complexity of this section.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FC020-FA70-FB80-8CA4-F20DDBD009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17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2E3C7-EBE4-11CE-3C5B-F8F47A2AC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4B6C7C-7A33-423C-5263-E3DD4096C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589A7-39A3-77A7-5124-017EBA076D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208AE8-5EFD-D0DD-F652-18FBD11C3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970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41E75-1379-C1EB-2EF6-2ADBAF4A4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84FA1-5051-FDC0-4D2B-887CFD788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E716EF-D016-6A5D-5B26-022ED2EBA2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A9B69-392B-9D0E-9326-023C7AE476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484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8A7A17-BEB4-ED7B-01A8-C38C25032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DDFAA7-58C1-2659-77D5-73A6329807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3595F6-D576-6467-1E8D-40AE21ECCB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0DE1D-8F36-E05F-EB75-7E74E70801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804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D47A4-4F49-3DB9-C602-3CCD7514E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112C2D-5288-95E9-2B32-4B618692FF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69C029-7DF8-EADB-3FA1-045A80D9E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7F2D1-8449-66EE-BBFD-3CA6B6379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706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6E26C-F591-980C-BC0B-DB5F46CF2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146A37-D00A-B6B2-593A-C0506DBBB9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6319C0B-D897-36B5-07DB-BD85514785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11F37D-6B5A-AFBF-1985-1F88C25FB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368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54332-86BA-3077-C281-6A1EA56BC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935226-49B9-FE33-39B7-16CC5683E8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023FFF-B47D-69CA-A1C5-C334428E3C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2A0218-B098-7610-A436-4E2F493E70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002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3A4188EE-63E3-1324-1B81-F7D55CC2A87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A4188EE-63E3-1324-1B81-F7D55CC2A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Do not remove" hidden="1">
            <a:extLst>
              <a:ext uri="{FF2B5EF4-FFF2-40B4-BE49-F238E27FC236}">
                <a16:creationId xmlns:a16="http://schemas.microsoft.com/office/drawing/2014/main" id="{777EB1F0-FDBD-4C9C-B71D-2788480CB5A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 rtl="0"/>
            <a:endParaRPr lang="en-US" sz="2000" noProof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6D4F2E-FFF6-4D94-A0A4-43A43FCD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/>
              <a:t>FIT4Growth ELT Meeting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10EAA6D-6226-4D0B-A23A-3D2469B69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43A204BC-C5BA-4EF4-ABC8-D45123A0C5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C3750702-865E-424E-BDAE-F6B87694C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574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05BACC8-34C2-E39E-0076-43941A0196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4" imgH="384" progId="TCLayout.ActiveDocument.1">
                  <p:embed/>
                </p:oleObj>
              </mc:Choice>
              <mc:Fallback>
                <p:oleObj name="think-cell Slide" r:id="rId3" imgW="384" imgH="384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5BACC8-34C2-E39E-0076-43941A019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0063" y="2732088"/>
            <a:ext cx="5473700" cy="1816100"/>
          </a:xfrm>
        </p:spPr>
        <p:txBody>
          <a:bodyPr vert="horz" anchor="t"/>
          <a:lstStyle>
            <a:lvl1pPr algn="l" rtl="0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053EA21-14DD-464D-95CF-F4D04D57A4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940" y="6112252"/>
            <a:ext cx="2629369" cy="140506"/>
          </a:xfrm>
        </p:spPr>
        <p:txBody>
          <a:bodyPr/>
          <a:lstStyle>
            <a:lvl1pPr marL="0" indent="0" rtl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presenter’s name and surname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922A9B-8A21-4C62-B8E0-4E57BCB7F23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00997" y="6247262"/>
            <a:ext cx="2627312" cy="140910"/>
          </a:xfrm>
        </p:spPr>
        <p:txBody>
          <a:bodyPr wrap="none" lIns="0" tIns="0" rIns="0" bIns="0"/>
          <a:lstStyle>
            <a:lvl1pPr rtl="0">
              <a:defRPr sz="9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Footer Placeholder 18" hidden="1">
            <a:extLst>
              <a:ext uri="{FF2B5EF4-FFF2-40B4-BE49-F238E27FC236}">
                <a16:creationId xmlns:a16="http://schemas.microsoft.com/office/drawing/2014/main" id="{EF117A4B-54AF-45DE-842B-8168C52721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 rtl="0">
              <a:defRPr sz="100">
                <a:noFill/>
              </a:defRPr>
            </a:lvl1pPr>
          </a:lstStyle>
          <a:p>
            <a:r>
              <a:rPr lang="en-US"/>
              <a:t>A.P. Moller - Maersk</a:t>
            </a:r>
          </a:p>
        </p:txBody>
      </p:sp>
      <p:sp>
        <p:nvSpPr>
          <p:cNvPr id="20" name="Slide Number Placeholder 19" hidden="1">
            <a:extLst>
              <a:ext uri="{FF2B5EF4-FFF2-40B4-BE49-F238E27FC236}">
                <a16:creationId xmlns:a16="http://schemas.microsoft.com/office/drawing/2014/main" id="{6BB5F837-CD41-4FEA-B45A-2B3A60DC7C2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 rtl="0">
              <a:defRPr sz="100">
                <a:noFill/>
              </a:defRPr>
            </a:lvl1pPr>
          </a:lstStyle>
          <a:p>
            <a:r>
              <a:rPr lang="en-US"/>
              <a:t>.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7048F7A2-A910-4758-AA3D-CD67AF0CDE9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6747" y="6057799"/>
            <a:ext cx="1904400" cy="42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783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BA9B0A5B-291A-4665-A367-90FC20E0C7B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25" imgH="426" progId="TCLayout.ActiveDocument.1">
                  <p:embed/>
                </p:oleObj>
              </mc:Choice>
              <mc:Fallback>
                <p:oleObj name="think-cell Slide" r:id="rId5" imgW="425" imgH="42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BA9B0A5B-291A-4665-A367-90FC20E0C7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399" y="1943739"/>
            <a:ext cx="11189951" cy="36896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Level 1</a:t>
            </a:r>
          </a:p>
          <a:p>
            <a:pPr lvl="1"/>
            <a:r>
              <a:rPr lang="en-US" noProof="0"/>
              <a:t>Level 2</a:t>
            </a:r>
          </a:p>
          <a:p>
            <a:pPr lvl="2"/>
            <a:r>
              <a:rPr lang="en-US" noProof="0"/>
              <a:t>Level 3</a:t>
            </a:r>
          </a:p>
          <a:p>
            <a:pPr lvl="3"/>
            <a:r>
              <a:rPr lang="en-US" noProof="0"/>
              <a:t>Level 4, Subhead</a:t>
            </a:r>
          </a:p>
          <a:p>
            <a:pPr lvl="4"/>
            <a:r>
              <a:rPr lang="en-US" noProof="0"/>
              <a:t>Level 5, headline</a:t>
            </a:r>
          </a:p>
          <a:p>
            <a:pPr lvl="5"/>
            <a:r>
              <a:rPr lang="en-US" noProof="0"/>
              <a:t>Level 6, headline</a:t>
            </a:r>
          </a:p>
          <a:p>
            <a:pPr lvl="6"/>
            <a:r>
              <a:rPr lang="en-US" noProof="0"/>
              <a:t>Level 7, note</a:t>
            </a:r>
          </a:p>
          <a:p>
            <a:pPr lvl="7"/>
            <a:r>
              <a:rPr lang="en-US" noProof="0"/>
              <a:t>Level 8</a:t>
            </a:r>
          </a:p>
          <a:p>
            <a:pPr lvl="8"/>
            <a:r>
              <a:rPr lang="en-US" noProof="0"/>
              <a:t>Infographic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399" y="501649"/>
            <a:ext cx="11189951" cy="9302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endParaRPr lang="en-US"/>
          </a:p>
        </p:txBody>
      </p:sp>
      <p:sp>
        <p:nvSpPr>
          <p:cNvPr id="88" name="Footer Placeholder 87">
            <a:extLst>
              <a:ext uri="{FF2B5EF4-FFF2-40B4-BE49-F238E27FC236}">
                <a16:creationId xmlns:a16="http://schemas.microsoft.com/office/drawing/2014/main" id="{E21F396F-4C1D-4B71-97C4-1BDE0CB2C01A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8192742" y="6635107"/>
            <a:ext cx="3285369" cy="185427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 rtl="0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/>
              <a:t>FIT4Growth ELT Meeting</a:t>
            </a:r>
          </a:p>
        </p:txBody>
      </p:sp>
      <p:sp>
        <p:nvSpPr>
          <p:cNvPr id="89" name="Slide Number Placeholder 88">
            <a:extLst>
              <a:ext uri="{FF2B5EF4-FFF2-40B4-BE49-F238E27FC236}">
                <a16:creationId xmlns:a16="http://schemas.microsoft.com/office/drawing/2014/main" id="{A67AAF6D-173F-4FC5-B3DD-15256B6A2F34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620200" y="6635108"/>
            <a:ext cx="412039" cy="185426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l" rtl="0">
              <a:defRPr sz="700">
                <a:solidFill>
                  <a:schemeClr val="tx1"/>
                </a:solidFill>
              </a:defRPr>
            </a:lvl1pPr>
          </a:lstStyle>
          <a:p>
            <a:fld id="{43A204BC-C5BA-4EF4-ABC8-D45123A0C52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5" name="Group 4">
            <a:extLst>
              <a:ext uri="{FF2B5EF4-FFF2-40B4-BE49-F238E27FC236}">
                <a16:creationId xmlns:a16="http://schemas.microsoft.com/office/drawing/2014/main" id="{255E078E-B243-42A1-B589-8CC503A66B4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709431" y="6319516"/>
            <a:ext cx="980919" cy="218838"/>
            <a:chOff x="6478" y="3868"/>
            <a:chExt cx="892" cy="199"/>
          </a:xfrm>
        </p:grpSpPr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id="{28F624D4-6986-4E93-887C-A0690C5C4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9" y="3923"/>
              <a:ext cx="104" cy="88"/>
            </a:xfrm>
            <a:custGeom>
              <a:avLst/>
              <a:gdLst>
                <a:gd name="T0" fmla="*/ 0 w 104"/>
                <a:gd name="T1" fmla="*/ 88 h 88"/>
                <a:gd name="T2" fmla="*/ 0 w 104"/>
                <a:gd name="T3" fmla="*/ 0 h 88"/>
                <a:gd name="T4" fmla="*/ 23 w 104"/>
                <a:gd name="T5" fmla="*/ 0 h 88"/>
                <a:gd name="T6" fmla="*/ 52 w 104"/>
                <a:gd name="T7" fmla="*/ 66 h 88"/>
                <a:gd name="T8" fmla="*/ 81 w 104"/>
                <a:gd name="T9" fmla="*/ 0 h 88"/>
                <a:gd name="T10" fmla="*/ 104 w 104"/>
                <a:gd name="T11" fmla="*/ 0 h 88"/>
                <a:gd name="T12" fmla="*/ 104 w 104"/>
                <a:gd name="T13" fmla="*/ 88 h 88"/>
                <a:gd name="T14" fmla="*/ 85 w 104"/>
                <a:gd name="T15" fmla="*/ 88 h 88"/>
                <a:gd name="T16" fmla="*/ 85 w 104"/>
                <a:gd name="T17" fmla="*/ 37 h 88"/>
                <a:gd name="T18" fmla="*/ 62 w 104"/>
                <a:gd name="T19" fmla="*/ 88 h 88"/>
                <a:gd name="T20" fmla="*/ 42 w 104"/>
                <a:gd name="T21" fmla="*/ 88 h 88"/>
                <a:gd name="T22" fmla="*/ 19 w 104"/>
                <a:gd name="T23" fmla="*/ 38 h 88"/>
                <a:gd name="T24" fmla="*/ 19 w 104"/>
                <a:gd name="T25" fmla="*/ 88 h 88"/>
                <a:gd name="T26" fmla="*/ 0 w 104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88">
                  <a:moveTo>
                    <a:pt x="0" y="8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52" y="66"/>
                  </a:lnTo>
                  <a:lnTo>
                    <a:pt x="81" y="0"/>
                  </a:lnTo>
                  <a:lnTo>
                    <a:pt x="104" y="0"/>
                  </a:lnTo>
                  <a:lnTo>
                    <a:pt x="104" y="88"/>
                  </a:lnTo>
                  <a:lnTo>
                    <a:pt x="85" y="88"/>
                  </a:lnTo>
                  <a:lnTo>
                    <a:pt x="85" y="37"/>
                  </a:lnTo>
                  <a:lnTo>
                    <a:pt x="62" y="88"/>
                  </a:lnTo>
                  <a:lnTo>
                    <a:pt x="42" y="88"/>
                  </a:lnTo>
                  <a:lnTo>
                    <a:pt x="19" y="38"/>
                  </a:lnTo>
                  <a:lnTo>
                    <a:pt x="19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78D85899-D3DF-418A-8091-4FB0F6F8A2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61" y="3923"/>
              <a:ext cx="106" cy="88"/>
            </a:xfrm>
            <a:custGeom>
              <a:avLst/>
              <a:gdLst>
                <a:gd name="T0" fmla="*/ 23 w 106"/>
                <a:gd name="T1" fmla="*/ 88 h 88"/>
                <a:gd name="T2" fmla="*/ 0 w 106"/>
                <a:gd name="T3" fmla="*/ 88 h 88"/>
                <a:gd name="T4" fmla="*/ 40 w 106"/>
                <a:gd name="T5" fmla="*/ 0 h 88"/>
                <a:gd name="T6" fmla="*/ 67 w 106"/>
                <a:gd name="T7" fmla="*/ 0 h 88"/>
                <a:gd name="T8" fmla="*/ 106 w 106"/>
                <a:gd name="T9" fmla="*/ 88 h 88"/>
                <a:gd name="T10" fmla="*/ 84 w 106"/>
                <a:gd name="T11" fmla="*/ 88 h 88"/>
                <a:gd name="T12" fmla="*/ 76 w 106"/>
                <a:gd name="T13" fmla="*/ 71 h 88"/>
                <a:gd name="T14" fmla="*/ 30 w 106"/>
                <a:gd name="T15" fmla="*/ 71 h 88"/>
                <a:gd name="T16" fmla="*/ 23 w 106"/>
                <a:gd name="T17" fmla="*/ 88 h 88"/>
                <a:gd name="T18" fmla="*/ 69 w 106"/>
                <a:gd name="T19" fmla="*/ 54 h 88"/>
                <a:gd name="T20" fmla="*/ 53 w 106"/>
                <a:gd name="T21" fmla="*/ 17 h 88"/>
                <a:gd name="T22" fmla="*/ 38 w 106"/>
                <a:gd name="T23" fmla="*/ 54 h 88"/>
                <a:gd name="T24" fmla="*/ 69 w 106"/>
                <a:gd name="T2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88">
                  <a:moveTo>
                    <a:pt x="23" y="88"/>
                  </a:moveTo>
                  <a:lnTo>
                    <a:pt x="0" y="88"/>
                  </a:lnTo>
                  <a:lnTo>
                    <a:pt x="40" y="0"/>
                  </a:lnTo>
                  <a:lnTo>
                    <a:pt x="67" y="0"/>
                  </a:lnTo>
                  <a:lnTo>
                    <a:pt x="106" y="88"/>
                  </a:lnTo>
                  <a:lnTo>
                    <a:pt x="84" y="88"/>
                  </a:lnTo>
                  <a:lnTo>
                    <a:pt x="76" y="71"/>
                  </a:lnTo>
                  <a:lnTo>
                    <a:pt x="30" y="71"/>
                  </a:lnTo>
                  <a:lnTo>
                    <a:pt x="23" y="88"/>
                  </a:lnTo>
                  <a:close/>
                  <a:moveTo>
                    <a:pt x="69" y="54"/>
                  </a:moveTo>
                  <a:lnTo>
                    <a:pt x="53" y="17"/>
                  </a:lnTo>
                  <a:lnTo>
                    <a:pt x="38" y="54"/>
                  </a:lnTo>
                  <a:lnTo>
                    <a:pt x="69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id="{49738F52-8D2A-4C28-8FB7-92D64EFA8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6" y="3923"/>
              <a:ext cx="84" cy="88"/>
            </a:xfrm>
            <a:custGeom>
              <a:avLst/>
              <a:gdLst>
                <a:gd name="T0" fmla="*/ 0 w 84"/>
                <a:gd name="T1" fmla="*/ 88 h 88"/>
                <a:gd name="T2" fmla="*/ 0 w 84"/>
                <a:gd name="T3" fmla="*/ 0 h 88"/>
                <a:gd name="T4" fmla="*/ 83 w 84"/>
                <a:gd name="T5" fmla="*/ 0 h 88"/>
                <a:gd name="T6" fmla="*/ 83 w 84"/>
                <a:gd name="T7" fmla="*/ 18 h 88"/>
                <a:gd name="T8" fmla="*/ 20 w 84"/>
                <a:gd name="T9" fmla="*/ 18 h 88"/>
                <a:gd name="T10" fmla="*/ 20 w 84"/>
                <a:gd name="T11" fmla="*/ 35 h 88"/>
                <a:gd name="T12" fmla="*/ 75 w 84"/>
                <a:gd name="T13" fmla="*/ 35 h 88"/>
                <a:gd name="T14" fmla="*/ 75 w 84"/>
                <a:gd name="T15" fmla="*/ 53 h 88"/>
                <a:gd name="T16" fmla="*/ 20 w 84"/>
                <a:gd name="T17" fmla="*/ 53 h 88"/>
                <a:gd name="T18" fmla="*/ 20 w 84"/>
                <a:gd name="T19" fmla="*/ 71 h 88"/>
                <a:gd name="T20" fmla="*/ 84 w 84"/>
                <a:gd name="T21" fmla="*/ 71 h 88"/>
                <a:gd name="T22" fmla="*/ 84 w 84"/>
                <a:gd name="T23" fmla="*/ 88 h 88"/>
                <a:gd name="T24" fmla="*/ 0 w 84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8">
                  <a:moveTo>
                    <a:pt x="0" y="88"/>
                  </a:moveTo>
                  <a:lnTo>
                    <a:pt x="0" y="0"/>
                  </a:lnTo>
                  <a:lnTo>
                    <a:pt x="83" y="0"/>
                  </a:lnTo>
                  <a:lnTo>
                    <a:pt x="83" y="18"/>
                  </a:lnTo>
                  <a:lnTo>
                    <a:pt x="20" y="18"/>
                  </a:lnTo>
                  <a:lnTo>
                    <a:pt x="20" y="35"/>
                  </a:lnTo>
                  <a:lnTo>
                    <a:pt x="75" y="35"/>
                  </a:lnTo>
                  <a:lnTo>
                    <a:pt x="75" y="53"/>
                  </a:lnTo>
                  <a:lnTo>
                    <a:pt x="20" y="53"/>
                  </a:lnTo>
                  <a:lnTo>
                    <a:pt x="20" y="71"/>
                  </a:lnTo>
                  <a:lnTo>
                    <a:pt x="84" y="71"/>
                  </a:lnTo>
                  <a:lnTo>
                    <a:pt x="84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0" name="Freeform 8">
              <a:extLst>
                <a:ext uri="{FF2B5EF4-FFF2-40B4-BE49-F238E27FC236}">
                  <a16:creationId xmlns:a16="http://schemas.microsoft.com/office/drawing/2014/main" id="{645BA9F4-DF1F-44D7-A473-6FAC6F2843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76" y="3923"/>
              <a:ext cx="85" cy="88"/>
            </a:xfrm>
            <a:custGeom>
              <a:avLst/>
              <a:gdLst>
                <a:gd name="T0" fmla="*/ 0 w 94"/>
                <a:gd name="T1" fmla="*/ 96 h 96"/>
                <a:gd name="T2" fmla="*/ 0 w 94"/>
                <a:gd name="T3" fmla="*/ 0 h 96"/>
                <a:gd name="T4" fmla="*/ 77 w 94"/>
                <a:gd name="T5" fmla="*/ 0 h 96"/>
                <a:gd name="T6" fmla="*/ 93 w 94"/>
                <a:gd name="T7" fmla="*/ 16 h 96"/>
                <a:gd name="T8" fmla="*/ 93 w 94"/>
                <a:gd name="T9" fmla="*/ 48 h 96"/>
                <a:gd name="T10" fmla="*/ 74 w 94"/>
                <a:gd name="T11" fmla="*/ 63 h 96"/>
                <a:gd name="T12" fmla="*/ 72 w 94"/>
                <a:gd name="T13" fmla="*/ 63 h 96"/>
                <a:gd name="T14" fmla="*/ 94 w 94"/>
                <a:gd name="T15" fmla="*/ 96 h 96"/>
                <a:gd name="T16" fmla="*/ 69 w 94"/>
                <a:gd name="T17" fmla="*/ 96 h 96"/>
                <a:gd name="T18" fmla="*/ 48 w 94"/>
                <a:gd name="T19" fmla="*/ 63 h 96"/>
                <a:gd name="T20" fmla="*/ 23 w 94"/>
                <a:gd name="T21" fmla="*/ 63 h 96"/>
                <a:gd name="T22" fmla="*/ 23 w 94"/>
                <a:gd name="T23" fmla="*/ 96 h 96"/>
                <a:gd name="T24" fmla="*/ 0 w 94"/>
                <a:gd name="T25" fmla="*/ 96 h 96"/>
                <a:gd name="T26" fmla="*/ 23 w 94"/>
                <a:gd name="T27" fmla="*/ 44 h 96"/>
                <a:gd name="T28" fmla="*/ 71 w 94"/>
                <a:gd name="T29" fmla="*/ 44 h 96"/>
                <a:gd name="T30" fmla="*/ 71 w 94"/>
                <a:gd name="T31" fmla="*/ 19 h 96"/>
                <a:gd name="T32" fmla="*/ 23 w 94"/>
                <a:gd name="T33" fmla="*/ 19 h 96"/>
                <a:gd name="T34" fmla="*/ 23 w 94"/>
                <a:gd name="T35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6">
                  <a:moveTo>
                    <a:pt x="0" y="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7" y="0"/>
                    <a:pt x="93" y="6"/>
                    <a:pt x="93" y="16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56"/>
                    <a:pt x="87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96"/>
                    <a:pt x="23" y="96"/>
                    <a:pt x="23" y="96"/>
                  </a:cubicBezTo>
                  <a:lnTo>
                    <a:pt x="0" y="96"/>
                  </a:lnTo>
                  <a:close/>
                  <a:moveTo>
                    <a:pt x="23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44"/>
                    <a:pt x="23" y="44"/>
                    <a:pt x="23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1" name="Freeform 9">
              <a:extLst>
                <a:ext uri="{FF2B5EF4-FFF2-40B4-BE49-F238E27FC236}">
                  <a16:creationId xmlns:a16="http://schemas.microsoft.com/office/drawing/2014/main" id="{EC290DBF-B2E4-4B81-BFB4-65201D8017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" y="3923"/>
              <a:ext cx="84" cy="88"/>
            </a:xfrm>
            <a:custGeom>
              <a:avLst/>
              <a:gdLst>
                <a:gd name="T0" fmla="*/ 23 w 92"/>
                <a:gd name="T1" fmla="*/ 96 h 96"/>
                <a:gd name="T2" fmla="*/ 15 w 92"/>
                <a:gd name="T3" fmla="*/ 96 h 96"/>
                <a:gd name="T4" fmla="*/ 0 w 92"/>
                <a:gd name="T5" fmla="*/ 82 h 96"/>
                <a:gd name="T6" fmla="*/ 0 w 92"/>
                <a:gd name="T7" fmla="*/ 70 h 96"/>
                <a:gd name="T8" fmla="*/ 23 w 92"/>
                <a:gd name="T9" fmla="*/ 70 h 96"/>
                <a:gd name="T10" fmla="*/ 23 w 92"/>
                <a:gd name="T11" fmla="*/ 77 h 96"/>
                <a:gd name="T12" fmla="*/ 70 w 92"/>
                <a:gd name="T13" fmla="*/ 77 h 96"/>
                <a:gd name="T14" fmla="*/ 70 w 92"/>
                <a:gd name="T15" fmla="*/ 57 h 96"/>
                <a:gd name="T16" fmla="*/ 16 w 92"/>
                <a:gd name="T17" fmla="*/ 57 h 96"/>
                <a:gd name="T18" fmla="*/ 1 w 92"/>
                <a:gd name="T19" fmla="*/ 43 h 96"/>
                <a:gd name="T20" fmla="*/ 1 w 92"/>
                <a:gd name="T21" fmla="*/ 15 h 96"/>
                <a:gd name="T22" fmla="*/ 16 w 92"/>
                <a:gd name="T23" fmla="*/ 0 h 96"/>
                <a:gd name="T24" fmla="*/ 78 w 92"/>
                <a:gd name="T25" fmla="*/ 0 h 96"/>
                <a:gd name="T26" fmla="*/ 92 w 92"/>
                <a:gd name="T27" fmla="*/ 16 h 96"/>
                <a:gd name="T28" fmla="*/ 92 w 92"/>
                <a:gd name="T29" fmla="*/ 27 h 96"/>
                <a:gd name="T30" fmla="*/ 70 w 92"/>
                <a:gd name="T31" fmla="*/ 27 h 96"/>
                <a:gd name="T32" fmla="*/ 70 w 92"/>
                <a:gd name="T33" fmla="*/ 19 h 96"/>
                <a:gd name="T34" fmla="*/ 23 w 92"/>
                <a:gd name="T35" fmla="*/ 19 h 96"/>
                <a:gd name="T36" fmla="*/ 23 w 92"/>
                <a:gd name="T37" fmla="*/ 38 h 96"/>
                <a:gd name="T38" fmla="*/ 77 w 92"/>
                <a:gd name="T39" fmla="*/ 38 h 96"/>
                <a:gd name="T40" fmla="*/ 92 w 92"/>
                <a:gd name="T41" fmla="*/ 54 h 96"/>
                <a:gd name="T42" fmla="*/ 92 w 92"/>
                <a:gd name="T43" fmla="*/ 81 h 96"/>
                <a:gd name="T44" fmla="*/ 77 w 92"/>
                <a:gd name="T45" fmla="*/ 96 h 96"/>
                <a:gd name="T46" fmla="*/ 23 w 92"/>
                <a:gd name="T4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23" y="96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5" y="96"/>
                    <a:pt x="0" y="90"/>
                    <a:pt x="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24" y="57"/>
                    <a:pt x="16" y="57"/>
                  </a:cubicBezTo>
                  <a:cubicBezTo>
                    <a:pt x="7" y="57"/>
                    <a:pt x="1" y="51"/>
                    <a:pt x="1" y="4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6"/>
                    <a:pt x="8" y="0"/>
                    <a:pt x="16" y="0"/>
                  </a:cubicBezTo>
                  <a:cubicBezTo>
                    <a:pt x="24" y="0"/>
                    <a:pt x="78" y="0"/>
                    <a:pt x="78" y="0"/>
                  </a:cubicBezTo>
                  <a:cubicBezTo>
                    <a:pt x="86" y="0"/>
                    <a:pt x="92" y="6"/>
                    <a:pt x="92" y="16"/>
                  </a:cubicBezTo>
                  <a:cubicBezTo>
                    <a:pt x="92" y="25"/>
                    <a:pt x="92" y="27"/>
                    <a:pt x="92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5" y="38"/>
                    <a:pt x="92" y="44"/>
                    <a:pt x="92" y="5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90"/>
                    <a:pt x="87" y="96"/>
                    <a:pt x="77" y="96"/>
                  </a:cubicBezTo>
                  <a:cubicBezTo>
                    <a:pt x="68" y="96"/>
                    <a:pt x="23" y="96"/>
                    <a:pt x="23" y="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2" name="Freeform 10">
              <a:extLst>
                <a:ext uri="{FF2B5EF4-FFF2-40B4-BE49-F238E27FC236}">
                  <a16:creationId xmlns:a16="http://schemas.microsoft.com/office/drawing/2014/main" id="{8B539F7E-96A0-4BA9-9D11-BACEE5DEB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0" y="3923"/>
              <a:ext cx="90" cy="88"/>
            </a:xfrm>
            <a:custGeom>
              <a:avLst/>
              <a:gdLst>
                <a:gd name="T0" fmla="*/ 0 w 90"/>
                <a:gd name="T1" fmla="*/ 88 h 88"/>
                <a:gd name="T2" fmla="*/ 0 w 90"/>
                <a:gd name="T3" fmla="*/ 0 h 88"/>
                <a:gd name="T4" fmla="*/ 21 w 90"/>
                <a:gd name="T5" fmla="*/ 0 h 88"/>
                <a:gd name="T6" fmla="*/ 21 w 90"/>
                <a:gd name="T7" fmla="*/ 36 h 88"/>
                <a:gd name="T8" fmla="*/ 60 w 90"/>
                <a:gd name="T9" fmla="*/ 0 h 88"/>
                <a:gd name="T10" fmla="*/ 88 w 90"/>
                <a:gd name="T11" fmla="*/ 0 h 88"/>
                <a:gd name="T12" fmla="*/ 42 w 90"/>
                <a:gd name="T13" fmla="*/ 42 h 88"/>
                <a:gd name="T14" fmla="*/ 90 w 90"/>
                <a:gd name="T15" fmla="*/ 88 h 88"/>
                <a:gd name="T16" fmla="*/ 61 w 90"/>
                <a:gd name="T17" fmla="*/ 88 h 88"/>
                <a:gd name="T18" fmla="*/ 21 w 90"/>
                <a:gd name="T19" fmla="*/ 48 h 88"/>
                <a:gd name="T20" fmla="*/ 21 w 90"/>
                <a:gd name="T21" fmla="*/ 88 h 88"/>
                <a:gd name="T22" fmla="*/ 0 w 90"/>
                <a:gd name="T2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88">
                  <a:moveTo>
                    <a:pt x="0" y="88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36"/>
                  </a:lnTo>
                  <a:lnTo>
                    <a:pt x="60" y="0"/>
                  </a:lnTo>
                  <a:lnTo>
                    <a:pt x="88" y="0"/>
                  </a:lnTo>
                  <a:lnTo>
                    <a:pt x="42" y="42"/>
                  </a:lnTo>
                  <a:lnTo>
                    <a:pt x="90" y="88"/>
                  </a:lnTo>
                  <a:lnTo>
                    <a:pt x="61" y="88"/>
                  </a:lnTo>
                  <a:lnTo>
                    <a:pt x="21" y="48"/>
                  </a:lnTo>
                  <a:lnTo>
                    <a:pt x="21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3" name="Freeform 11">
              <a:extLst>
                <a:ext uri="{FF2B5EF4-FFF2-40B4-BE49-F238E27FC236}">
                  <a16:creationId xmlns:a16="http://schemas.microsoft.com/office/drawing/2014/main" id="{111170EC-B87D-481F-8FDC-276480533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8" y="3868"/>
              <a:ext cx="187" cy="199"/>
            </a:xfrm>
            <a:custGeom>
              <a:avLst/>
              <a:gdLst>
                <a:gd name="T0" fmla="*/ 206 w 206"/>
                <a:gd name="T1" fmla="*/ 193 h 218"/>
                <a:gd name="T2" fmla="*/ 181 w 206"/>
                <a:gd name="T3" fmla="*/ 218 h 218"/>
                <a:gd name="T4" fmla="*/ 24 w 206"/>
                <a:gd name="T5" fmla="*/ 218 h 218"/>
                <a:gd name="T6" fmla="*/ 0 w 206"/>
                <a:gd name="T7" fmla="*/ 193 h 218"/>
                <a:gd name="T8" fmla="*/ 0 w 206"/>
                <a:gd name="T9" fmla="*/ 25 h 218"/>
                <a:gd name="T10" fmla="*/ 24 w 206"/>
                <a:gd name="T11" fmla="*/ 0 h 218"/>
                <a:gd name="T12" fmla="*/ 181 w 206"/>
                <a:gd name="T13" fmla="*/ 0 h 218"/>
                <a:gd name="T14" fmla="*/ 206 w 206"/>
                <a:gd name="T15" fmla="*/ 25 h 218"/>
                <a:gd name="T16" fmla="*/ 206 w 206"/>
                <a:gd name="T17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218">
                  <a:moveTo>
                    <a:pt x="206" y="193"/>
                  </a:moveTo>
                  <a:cubicBezTo>
                    <a:pt x="206" y="207"/>
                    <a:pt x="195" y="218"/>
                    <a:pt x="181" y="218"/>
                  </a:cubicBezTo>
                  <a:cubicBezTo>
                    <a:pt x="24" y="218"/>
                    <a:pt x="24" y="218"/>
                    <a:pt x="24" y="218"/>
                  </a:cubicBezTo>
                  <a:cubicBezTo>
                    <a:pt x="11" y="218"/>
                    <a:pt x="0" y="207"/>
                    <a:pt x="0" y="19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5" y="0"/>
                    <a:pt x="206" y="11"/>
                    <a:pt x="206" y="25"/>
                  </a:cubicBezTo>
                  <a:lnTo>
                    <a:pt x="206" y="193"/>
                  </a:lnTo>
                  <a:close/>
                </a:path>
              </a:pathLst>
            </a:custGeom>
            <a:solidFill>
              <a:srgbClr val="42B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4" name="Freeform 12">
              <a:extLst>
                <a:ext uri="{FF2B5EF4-FFF2-40B4-BE49-F238E27FC236}">
                  <a16:creationId xmlns:a16="http://schemas.microsoft.com/office/drawing/2014/main" id="{06361CD5-F024-4F59-A5DB-73C2182D5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8" y="3883"/>
              <a:ext cx="166" cy="164"/>
            </a:xfrm>
            <a:custGeom>
              <a:avLst/>
              <a:gdLst>
                <a:gd name="T0" fmla="*/ 114 w 166"/>
                <a:gd name="T1" fmla="*/ 79 h 164"/>
                <a:gd name="T2" fmla="*/ 150 w 166"/>
                <a:gd name="T3" fmla="*/ 32 h 164"/>
                <a:gd name="T4" fmla="*/ 150 w 166"/>
                <a:gd name="T5" fmla="*/ 32 h 164"/>
                <a:gd name="T6" fmla="*/ 96 w 166"/>
                <a:gd name="T7" fmla="*/ 59 h 164"/>
                <a:gd name="T8" fmla="*/ 83 w 166"/>
                <a:gd name="T9" fmla="*/ 0 h 164"/>
                <a:gd name="T10" fmla="*/ 83 w 166"/>
                <a:gd name="T11" fmla="*/ 0 h 164"/>
                <a:gd name="T12" fmla="*/ 70 w 166"/>
                <a:gd name="T13" fmla="*/ 59 h 164"/>
                <a:gd name="T14" fmla="*/ 16 w 166"/>
                <a:gd name="T15" fmla="*/ 32 h 164"/>
                <a:gd name="T16" fmla="*/ 16 w 166"/>
                <a:gd name="T17" fmla="*/ 32 h 164"/>
                <a:gd name="T18" fmla="*/ 53 w 166"/>
                <a:gd name="T19" fmla="*/ 79 h 164"/>
                <a:gd name="T20" fmla="*/ 0 w 166"/>
                <a:gd name="T21" fmla="*/ 105 h 164"/>
                <a:gd name="T22" fmla="*/ 0 w 166"/>
                <a:gd name="T23" fmla="*/ 105 h 164"/>
                <a:gd name="T24" fmla="*/ 59 w 166"/>
                <a:gd name="T25" fmla="*/ 105 h 164"/>
                <a:gd name="T26" fmla="*/ 46 w 166"/>
                <a:gd name="T27" fmla="*/ 164 h 164"/>
                <a:gd name="T28" fmla="*/ 46 w 166"/>
                <a:gd name="T29" fmla="*/ 164 h 164"/>
                <a:gd name="T30" fmla="*/ 83 w 166"/>
                <a:gd name="T31" fmla="*/ 117 h 164"/>
                <a:gd name="T32" fmla="*/ 120 w 166"/>
                <a:gd name="T33" fmla="*/ 164 h 164"/>
                <a:gd name="T34" fmla="*/ 121 w 166"/>
                <a:gd name="T35" fmla="*/ 164 h 164"/>
                <a:gd name="T36" fmla="*/ 107 w 166"/>
                <a:gd name="T37" fmla="*/ 105 h 164"/>
                <a:gd name="T38" fmla="*/ 166 w 166"/>
                <a:gd name="T39" fmla="*/ 105 h 164"/>
                <a:gd name="T40" fmla="*/ 166 w 166"/>
                <a:gd name="T41" fmla="*/ 105 h 164"/>
                <a:gd name="T42" fmla="*/ 114 w 166"/>
                <a:gd name="T43" fmla="*/ 7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4">
                  <a:moveTo>
                    <a:pt x="114" y="79"/>
                  </a:moveTo>
                  <a:lnTo>
                    <a:pt x="150" y="32"/>
                  </a:lnTo>
                  <a:lnTo>
                    <a:pt x="150" y="32"/>
                  </a:lnTo>
                  <a:lnTo>
                    <a:pt x="96" y="59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0" y="59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53" y="79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9" y="105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83" y="117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07" y="105"/>
                  </a:lnTo>
                  <a:lnTo>
                    <a:pt x="166" y="105"/>
                  </a:lnTo>
                  <a:lnTo>
                    <a:pt x="166" y="105"/>
                  </a:lnTo>
                  <a:lnTo>
                    <a:pt x="114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61512BDD-E313-4203-808B-6ECBEE0B5BB4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00">
                <a:noFill/>
              </a:defRPr>
            </a:lvl1pPr>
          </a:lstStyle>
          <a:p>
            <a:endParaRPr lang="en-US"/>
          </a:p>
        </p:txBody>
      </p:sp>
      <p:grpSp>
        <p:nvGrpSpPr>
          <p:cNvPr id="114" name="Group 113" hidden="1">
            <a:extLst>
              <a:ext uri="{FF2B5EF4-FFF2-40B4-BE49-F238E27FC236}">
                <a16:creationId xmlns:a16="http://schemas.microsoft.com/office/drawing/2014/main" id="{A709D695-914B-4705-8AC6-A94C2721C5E6}"/>
              </a:ext>
            </a:extLst>
          </p:cNvPr>
          <p:cNvGrpSpPr/>
          <p:nvPr userDrawn="1"/>
        </p:nvGrpSpPr>
        <p:grpSpPr>
          <a:xfrm>
            <a:off x="500062" y="501647"/>
            <a:ext cx="11194852" cy="5862641"/>
            <a:chOff x="500062" y="501647"/>
            <a:chExt cx="11194852" cy="5862641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94117C3-ACEB-4551-92D6-E8776CE33870}"/>
                </a:ext>
              </a:extLst>
            </p:cNvPr>
            <p:cNvSpPr/>
            <p:nvPr/>
          </p:nvSpPr>
          <p:spPr>
            <a:xfrm>
              <a:off x="504628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DB4EA52B-9F03-4154-94D6-DCF629E0A517}"/>
                </a:ext>
              </a:extLst>
            </p:cNvPr>
            <p:cNvSpPr/>
            <p:nvPr/>
          </p:nvSpPr>
          <p:spPr>
            <a:xfrm>
              <a:off x="1456839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DABCB14-BA75-4B31-8404-F842D634C5FA}"/>
                </a:ext>
              </a:extLst>
            </p:cNvPr>
            <p:cNvSpPr/>
            <p:nvPr/>
          </p:nvSpPr>
          <p:spPr>
            <a:xfrm>
              <a:off x="8122316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22E1F28-617C-42B1-A6FF-BB511F216035}"/>
                </a:ext>
              </a:extLst>
            </p:cNvPr>
            <p:cNvSpPr/>
            <p:nvPr/>
          </p:nvSpPr>
          <p:spPr>
            <a:xfrm>
              <a:off x="9074527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E69EDA3C-B72E-4595-A9E9-C52463512844}"/>
                </a:ext>
              </a:extLst>
            </p:cNvPr>
            <p:cNvSpPr/>
            <p:nvPr/>
          </p:nvSpPr>
          <p:spPr>
            <a:xfrm>
              <a:off x="10026738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89C1C4C-D89D-4FF0-935C-26D17097F22D}"/>
                </a:ext>
              </a:extLst>
            </p:cNvPr>
            <p:cNvSpPr/>
            <p:nvPr/>
          </p:nvSpPr>
          <p:spPr>
            <a:xfrm>
              <a:off x="10978950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A520FBBD-719C-461F-A18E-15DEEF9344D5}"/>
                </a:ext>
              </a:extLst>
            </p:cNvPr>
            <p:cNvSpPr/>
            <p:nvPr/>
          </p:nvSpPr>
          <p:spPr>
            <a:xfrm>
              <a:off x="7170105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8152350-997B-4F9F-AF5B-0640D5A22D60}"/>
                </a:ext>
              </a:extLst>
            </p:cNvPr>
            <p:cNvSpPr/>
            <p:nvPr/>
          </p:nvSpPr>
          <p:spPr>
            <a:xfrm>
              <a:off x="6217894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E7E2C06-3591-4F16-A6C9-26D03AFE7A9F}"/>
                </a:ext>
              </a:extLst>
            </p:cNvPr>
            <p:cNvSpPr/>
            <p:nvPr/>
          </p:nvSpPr>
          <p:spPr>
            <a:xfrm>
              <a:off x="5265683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4D92D19D-15E4-4E02-9555-F731FC602CCC}"/>
                </a:ext>
              </a:extLst>
            </p:cNvPr>
            <p:cNvSpPr/>
            <p:nvPr/>
          </p:nvSpPr>
          <p:spPr>
            <a:xfrm>
              <a:off x="4313472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8A5793D9-80BF-4104-A4AB-DD353A2513BA}"/>
                </a:ext>
              </a:extLst>
            </p:cNvPr>
            <p:cNvSpPr/>
            <p:nvPr/>
          </p:nvSpPr>
          <p:spPr>
            <a:xfrm>
              <a:off x="3361261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9298F0B0-8A2D-4275-9CBC-81577EF8011C}"/>
                </a:ext>
              </a:extLst>
            </p:cNvPr>
            <p:cNvSpPr/>
            <p:nvPr/>
          </p:nvSpPr>
          <p:spPr>
            <a:xfrm>
              <a:off x="2409050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6FF5141-D9A4-40D9-AE0A-9FAA2ECE1656}"/>
                </a:ext>
              </a:extLst>
            </p:cNvPr>
            <p:cNvSpPr/>
            <p:nvPr/>
          </p:nvSpPr>
          <p:spPr>
            <a:xfrm>
              <a:off x="500062" y="194373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F254B338-3EBA-4D36-86E8-9C09EF7C02B8}"/>
                </a:ext>
              </a:extLst>
            </p:cNvPr>
            <p:cNvSpPr/>
            <p:nvPr/>
          </p:nvSpPr>
          <p:spPr>
            <a:xfrm>
              <a:off x="500062" y="273316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FE8AE6C3-0AFF-40F6-88C7-3A7C8A014488}"/>
                </a:ext>
              </a:extLst>
            </p:cNvPr>
            <p:cNvSpPr/>
            <p:nvPr/>
          </p:nvSpPr>
          <p:spPr>
            <a:xfrm>
              <a:off x="500062" y="352259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3E9EF65-B326-497A-9EE0-EFC57318F203}"/>
                </a:ext>
              </a:extLst>
            </p:cNvPr>
            <p:cNvSpPr/>
            <p:nvPr/>
          </p:nvSpPr>
          <p:spPr>
            <a:xfrm>
              <a:off x="500062" y="4309364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BA518688-2A30-4B00-97FA-A9EA1D196D35}"/>
                </a:ext>
              </a:extLst>
            </p:cNvPr>
            <p:cNvSpPr/>
            <p:nvPr/>
          </p:nvSpPr>
          <p:spPr>
            <a:xfrm>
              <a:off x="500062" y="5084795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1F693842-B64A-4087-9E5F-5199914B2E05}"/>
                </a:ext>
              </a:extLst>
            </p:cNvPr>
            <p:cNvSpPr/>
            <p:nvPr/>
          </p:nvSpPr>
          <p:spPr>
            <a:xfrm>
              <a:off x="500063" y="501647"/>
              <a:ext cx="11190287" cy="93097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2A9CD49-B0FE-4DEE-85EC-4B56F3980DC2}"/>
              </a:ext>
            </a:extLst>
          </p:cNvPr>
          <p:cNvSpPr/>
          <p:nvPr userDrawn="1"/>
        </p:nvSpPr>
        <p:spPr>
          <a:xfrm>
            <a:off x="17081" y="6525880"/>
            <a:ext cx="1870364" cy="312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 rtl="0"/>
            <a:endParaRPr lang="en-US" sz="2000" noProof="0" err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40012A-5F33-4545-1616-D81154C0E19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6515100"/>
            <a:ext cx="11652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Classification: Internal</a:t>
            </a:r>
          </a:p>
        </p:txBody>
      </p:sp>
    </p:spTree>
    <p:extLst>
      <p:ext uri="{BB962C8B-B14F-4D97-AF65-F5344CB8AC3E}">
        <p14:creationId xmlns:p14="http://schemas.microsoft.com/office/powerpoint/2010/main" val="1518559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​"/>
        <a:defRPr sz="2350" i="1" kern="1200">
          <a:solidFill>
            <a:schemeClr val="tx1"/>
          </a:solidFill>
          <a:latin typeface="Maersk Headline Office" panose="00000500000000000000" pitchFamily="2" charset="0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600" b="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500" b="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​"/>
        <a:defRPr sz="6000" kern="1200" baseline="0">
          <a:solidFill>
            <a:schemeClr val="accent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68">
          <p15:clr>
            <a:srgbClr val="F26B43"/>
          </p15:clr>
        </p15:guide>
        <p15:guide id="3" orient="horz" pos="315">
          <p15:clr>
            <a:srgbClr val="F26B43"/>
          </p15:clr>
        </p15:guide>
        <p15:guide id="4" orient="horz" pos="4009">
          <p15:clr>
            <a:srgbClr val="F26B43"/>
          </p15:clr>
        </p15:guide>
        <p15:guide id="5" pos="917">
          <p15:clr>
            <a:srgbClr val="F26B43"/>
          </p15:clr>
        </p15:guide>
        <p15:guide id="6" pos="1368">
          <p15:clr>
            <a:srgbClr val="F26B43"/>
          </p15:clr>
        </p15:guide>
        <p15:guide id="7" pos="5112">
          <p15:clr>
            <a:srgbClr val="F26B43"/>
          </p15:clr>
        </p15:guide>
        <p15:guide id="8" pos="5567">
          <p15:clr>
            <a:srgbClr val="F26B43"/>
          </p15:clr>
        </p15:guide>
        <p15:guide id="9" pos="5716">
          <p15:clr>
            <a:srgbClr val="F26B43"/>
          </p15:clr>
        </p15:guide>
        <p15:guide id="10" pos="6167">
          <p15:clr>
            <a:srgbClr val="F26B43"/>
          </p15:clr>
        </p15:guide>
        <p15:guide id="11" pos="6316">
          <p15:clr>
            <a:srgbClr val="F26B43"/>
          </p15:clr>
        </p15:guide>
        <p15:guide id="12" pos="6767">
          <p15:clr>
            <a:srgbClr val="F26B43"/>
          </p15:clr>
        </p15:guide>
        <p15:guide id="13" pos="6915">
          <p15:clr>
            <a:srgbClr val="F26B43"/>
          </p15:clr>
        </p15:guide>
        <p15:guide id="15" pos="4516">
          <p15:clr>
            <a:srgbClr val="F26B43"/>
          </p15:clr>
        </p15:guide>
        <p15:guide id="16" pos="4962">
          <p15:clr>
            <a:srgbClr val="F26B43"/>
          </p15:clr>
        </p15:guide>
        <p15:guide id="17" pos="3916">
          <p15:clr>
            <a:srgbClr val="F26B43"/>
          </p15:clr>
        </p15:guide>
        <p15:guide id="18" pos="4367">
          <p15:clr>
            <a:srgbClr val="F26B43"/>
          </p15:clr>
        </p15:guide>
        <p15:guide id="19" pos="3316">
          <p15:clr>
            <a:srgbClr val="F26B43"/>
          </p15:clr>
        </p15:guide>
        <p15:guide id="20" pos="3767">
          <p15:clr>
            <a:srgbClr val="F26B43"/>
          </p15:clr>
        </p15:guide>
        <p15:guide id="21" pos="2714">
          <p15:clr>
            <a:srgbClr val="F26B43"/>
          </p15:clr>
        </p15:guide>
        <p15:guide id="22" pos="3168">
          <p15:clr>
            <a:srgbClr val="F26B43"/>
          </p15:clr>
        </p15:guide>
        <p15:guide id="23" pos="2117">
          <p15:clr>
            <a:srgbClr val="F26B43"/>
          </p15:clr>
        </p15:guide>
        <p15:guide id="24" pos="2567">
          <p15:clr>
            <a:srgbClr val="F26B43"/>
          </p15:clr>
        </p15:guide>
        <p15:guide id="25" pos="1517">
          <p15:clr>
            <a:srgbClr val="F26B43"/>
          </p15:clr>
        </p15:guide>
        <p15:guide id="26" pos="1968">
          <p15:clr>
            <a:srgbClr val="F26B43"/>
          </p15:clr>
        </p15:guide>
        <p15:guide id="28" pos="7363">
          <p15:clr>
            <a:srgbClr val="F26B43"/>
          </p15:clr>
        </p15:guide>
        <p15:guide id="29" orient="horz" pos="1224">
          <p15:clr>
            <a:srgbClr val="F26B43"/>
          </p15:clr>
        </p15:guide>
        <p15:guide id="30" orient="horz" pos="1570">
          <p15:clr>
            <a:srgbClr val="F26B43"/>
          </p15:clr>
        </p15:guide>
        <p15:guide id="31" orient="horz" pos="1721">
          <p15:clr>
            <a:srgbClr val="F26B43"/>
          </p15:clr>
        </p15:guide>
        <p15:guide id="32" orient="horz" pos="2067">
          <p15:clr>
            <a:srgbClr val="F26B43"/>
          </p15:clr>
        </p15:guide>
        <p15:guide id="33" orient="horz" pos="2218">
          <p15:clr>
            <a:srgbClr val="F26B43"/>
          </p15:clr>
        </p15:guide>
        <p15:guide id="34" orient="horz" pos="2564">
          <p15:clr>
            <a:srgbClr val="F26B43"/>
          </p15:clr>
        </p15:guide>
        <p15:guide id="35" orient="horz" pos="2714">
          <p15:clr>
            <a:srgbClr val="F26B43"/>
          </p15:clr>
        </p15:guide>
        <p15:guide id="36" orient="horz" pos="3060">
          <p15:clr>
            <a:srgbClr val="F26B43"/>
          </p15:clr>
        </p15:guide>
        <p15:guide id="37" orient="horz" pos="3203">
          <p15:clr>
            <a:srgbClr val="F26B43"/>
          </p15:clr>
        </p15:guide>
        <p15:guide id="38" orient="horz" pos="3548">
          <p15:clr>
            <a:srgbClr val="F26B43"/>
          </p15:clr>
        </p15:guide>
        <p15:guide id="39" pos="315">
          <p15:clr>
            <a:srgbClr val="F26B43"/>
          </p15:clr>
        </p15:guide>
        <p15:guide id="40" pos="7364">
          <p15:clr>
            <a:srgbClr val="F26B43"/>
          </p15:clr>
        </p15:guide>
        <p15:guide id="41" orient="horz" pos="902">
          <p15:clr>
            <a:srgbClr val="F26B43"/>
          </p15:clr>
        </p15:guide>
        <p15:guide id="42" orient="horz" pos="2160">
          <p15:clr>
            <a:srgbClr val="000000"/>
          </p15:clr>
        </p15:guide>
        <p15:guide id="43" pos="3840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.xml"/><Relationship Id="rId7" Type="http://schemas.openxmlformats.org/officeDocument/2006/relationships/image" Target="../media/image4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4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4.em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4.emf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4.emf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4.emf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5.xml"/><Relationship Id="rId7" Type="http://schemas.openxmlformats.org/officeDocument/2006/relationships/image" Target="../media/image4.emf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72E66-6763-C382-789D-16BB26FD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9C951A-DFAC-2526-E6AA-42DDB721F475}"/>
              </a:ext>
            </a:extLst>
          </p:cNvPr>
          <p:cNvSpPr/>
          <p:nvPr/>
        </p:nvSpPr>
        <p:spPr>
          <a:xfrm>
            <a:off x="0" y="0"/>
            <a:ext cx="12192000" cy="6880321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141964A-3212-56B7-1EF3-12A9D7F57D6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141964A-3212-56B7-1EF3-12A9D7F57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1C2844F-7849-490A-0151-ED968483281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87EEB-3E82-86AC-AE0A-BB927D05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8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619ABF0-20A9-F0E8-362D-7C00A2DC3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350" y="484670"/>
            <a:ext cx="4043932" cy="803356"/>
          </a:xfrm>
        </p:spPr>
        <p:txBody>
          <a:bodyPr vert="horz"/>
          <a:lstStyle/>
          <a:p>
            <a:r>
              <a:rPr lang="en-GB" sz="2400" dirty="0">
                <a:solidFill>
                  <a:schemeClr val="bg1"/>
                </a:solidFill>
              </a:rPr>
              <a:t>EV Driver Training SOP &amp; Checklist (v1.0)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D87DA0C7-E64E-8FC0-9FD1-04186DED91AB}"/>
              </a:ext>
            </a:extLst>
          </p:cNvPr>
          <p:cNvSpPr txBox="1">
            <a:spLocks/>
          </p:cNvSpPr>
          <p:nvPr/>
        </p:nvSpPr>
        <p:spPr>
          <a:xfrm>
            <a:off x="486350" y="2913146"/>
            <a:ext cx="5025884" cy="20246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Text"/>
                <a:ea typeface="+mj-ea"/>
                <a:cs typeface="+mj-cs"/>
              </a:rPr>
              <a:t>Objective: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Headline Light"/>
                <a:ea typeface="+mj-ea"/>
                <a:cs typeface="+mj-cs"/>
              </a:rPr>
              <a:t>To Standardize safe and efficient EV truck operations: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Headline Light"/>
                <a:ea typeface="+mj-ea"/>
                <a:cs typeface="+mj-cs"/>
              </a:rPr>
              <a:t>Equip drivers to operate EVs safely and efficiently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Headline Light"/>
                <a:ea typeface="+mj-ea"/>
                <a:cs typeface="+mj-cs"/>
              </a:rPr>
              <a:t>Build consistent pre-/post-trip and charging habits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Headline Light"/>
                <a:ea typeface="+mj-ea"/>
                <a:cs typeface="+mj-cs"/>
              </a:rPr>
              <a:t>Reinforce escalation and safety awareness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Text"/>
                <a:ea typeface="+mj-ea"/>
                <a:cs typeface="+mj-cs"/>
              </a:rPr>
              <a:t>Why it matters: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Headline Light"/>
                <a:ea typeface="+mj-ea"/>
                <a:cs typeface="+mj-cs"/>
              </a:rPr>
              <a:t>EVs don’t drive like diesels. Without proper training, range, uptime, and safety all suffer. Drivers are your first line of defense against charging errors, downtime, and inefficient driving.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22055C4-DF5F-28F2-69CD-EFDBCAA784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88101" y="2358655"/>
            <a:ext cx="2310809" cy="23108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1088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C55A3-BFE7-04C3-F616-F200118A5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23AE7C23-70C5-DDAF-D679-37C891FD787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23AE7C23-70C5-DDAF-D679-37C891FD78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2C9D76CB-F2B4-AF9D-2FE4-A0471AE22F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81968-F0B9-D5EA-E0EA-16D54EA86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930880-5FFF-BEF3-8936-96C74F591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Training Overview</a:t>
            </a:r>
            <a:endParaRPr 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5C22D87-9DAE-99B5-D68E-1D0214A4E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135627"/>
              </p:ext>
            </p:extLst>
          </p:nvPr>
        </p:nvGraphicFramePr>
        <p:xfrm>
          <a:off x="1610301" y="2203180"/>
          <a:ext cx="8512107" cy="2553406"/>
        </p:xfrm>
        <a:graphic>
          <a:graphicData uri="http://schemas.openxmlformats.org/drawingml/2006/table">
            <a:tbl>
              <a:tblPr/>
              <a:tblGrid>
                <a:gridCol w="1912228">
                  <a:extLst>
                    <a:ext uri="{9D8B030D-6E8A-4147-A177-3AD203B41FA5}">
                      <a16:colId xmlns:a16="http://schemas.microsoft.com/office/drawing/2014/main" val="4010739263"/>
                    </a:ext>
                  </a:extLst>
                </a:gridCol>
                <a:gridCol w="3849624">
                  <a:extLst>
                    <a:ext uri="{9D8B030D-6E8A-4147-A177-3AD203B41FA5}">
                      <a16:colId xmlns:a16="http://schemas.microsoft.com/office/drawing/2014/main" val="4008990734"/>
                    </a:ext>
                  </a:extLst>
                </a:gridCol>
                <a:gridCol w="1332935">
                  <a:extLst>
                    <a:ext uri="{9D8B030D-6E8A-4147-A177-3AD203B41FA5}">
                      <a16:colId xmlns:a16="http://schemas.microsoft.com/office/drawing/2014/main" val="1220429402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616082679"/>
                    </a:ext>
                  </a:extLst>
                </a:gridCol>
              </a:tblGrid>
              <a:tr h="29425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Module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Focus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Duration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Delivered by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168046"/>
                  </a:ext>
                </a:extLst>
              </a:tr>
              <a:tr h="4307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 EV Basics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How EVs differ from diesels – torque, SOC, battery systems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30 min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OEM/Trainer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5823683"/>
                  </a:ext>
                </a:extLst>
              </a:tr>
              <a:tr h="508818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2. Energy Efficiency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Range management, regen braking, predictive driving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45 min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Trainer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222995"/>
                  </a:ext>
                </a:extLst>
              </a:tr>
              <a:tr h="46044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 Charging Operations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Charging routines, safety, escalation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30 min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Technician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31471"/>
                  </a:ext>
                </a:extLst>
              </a:tr>
              <a:tr h="4295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4. Safety &amp; Emergency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Responding to charger or vehicle faults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30 min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HSE Lead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683434"/>
                  </a:ext>
                </a:extLst>
              </a:tr>
              <a:tr h="42955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5. Route Familiarization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SOC planning, telematics monitoring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45 min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Fleet Supervisor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67296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23F1F41-B2E9-639C-DFD2-3DA5A3B7C866}"/>
              </a:ext>
            </a:extLst>
          </p:cNvPr>
          <p:cNvSpPr txBox="1"/>
          <p:nvPr/>
        </p:nvSpPr>
        <p:spPr>
          <a:xfrm>
            <a:off x="362968" y="1142786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Training modules overview.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C3303B-A386-C367-12EC-573E553C901F}"/>
              </a:ext>
            </a:extLst>
          </p:cNvPr>
          <p:cNvSpPr txBox="1"/>
          <p:nvPr/>
        </p:nvSpPr>
        <p:spPr>
          <a:xfrm>
            <a:off x="241325" y="601346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latin typeface="Maersk Text Light" panose="00000400000000000000" pitchFamily="2" charset="0"/>
              </a:rPr>
              <a:t>Each driver completes classroom + hands-on modules before vehicle handover.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0526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7BA5C-3FBE-42A6-9D3A-4841835F6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1F20185B-A0FE-3886-B219-7393E1CA484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F20185B-A0FE-3886-B219-7393E1CA48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216012A-5301-0570-D4B5-4D0E86C1E6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93C211-82CB-9536-FBB9-576AF045A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2DBCA3-95EE-EE94-7379-D538C4637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Pre-Drive &amp; On-Road Checklist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1B040E-2BA7-374B-15E2-CCE007327846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What to do before and during every shift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3F3D8A-415F-DFB0-845A-E3DCF3C0A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495553"/>
              </p:ext>
            </p:extLst>
          </p:nvPr>
        </p:nvGraphicFramePr>
        <p:xfrm>
          <a:off x="1049196" y="2836416"/>
          <a:ext cx="4556076" cy="1200060"/>
        </p:xfrm>
        <a:graphic>
          <a:graphicData uri="http://schemas.openxmlformats.org/drawingml/2006/table">
            <a:tbl>
              <a:tblPr/>
              <a:tblGrid>
                <a:gridCol w="3312492">
                  <a:extLst>
                    <a:ext uri="{9D8B030D-6E8A-4147-A177-3AD203B41FA5}">
                      <a16:colId xmlns:a16="http://schemas.microsoft.com/office/drawing/2014/main" val="4180112475"/>
                    </a:ext>
                  </a:extLst>
                </a:gridCol>
                <a:gridCol w="1243584">
                  <a:extLst>
                    <a:ext uri="{9D8B030D-6E8A-4147-A177-3AD203B41FA5}">
                      <a16:colId xmlns:a16="http://schemas.microsoft.com/office/drawing/2014/main" val="783630128"/>
                    </a:ext>
                  </a:extLst>
                </a:gridCol>
              </a:tblGrid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Checkpoint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Status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2147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Check SOC, tire pressure, and cooling fluid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1988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Confirm route and range buffer (≥20%)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002309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Set Eco or Standard mode depending on load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26643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Verify charging cable disconnected and stowed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80362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7E535A-47EB-8A45-F326-560EF5269C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523166"/>
              </p:ext>
            </p:extLst>
          </p:nvPr>
        </p:nvGraphicFramePr>
        <p:xfrm>
          <a:off x="7364652" y="2836416"/>
          <a:ext cx="3341715" cy="1440072"/>
        </p:xfrm>
        <a:graphic>
          <a:graphicData uri="http://schemas.openxmlformats.org/drawingml/2006/table">
            <a:tbl>
              <a:tblPr/>
              <a:tblGrid>
                <a:gridCol w="3341715">
                  <a:extLst>
                    <a:ext uri="{9D8B030D-6E8A-4147-A177-3AD203B41FA5}">
                      <a16:colId xmlns:a16="http://schemas.microsoft.com/office/drawing/2014/main" val="4180112475"/>
                    </a:ext>
                  </a:extLst>
                </a:gridCol>
              </a:tblGrid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Checkpoint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2147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+mj-lt"/>
                        </a:rPr>
                        <a:t>Accelerate smoothly — avoid sharp torque pulls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1988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+mj-lt"/>
                        </a:rPr>
                        <a:t>Use regenerative braking early and often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002309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+mj-lt"/>
                        </a:rPr>
                        <a:t>Maintain steady cruising (60–80 km/h)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26643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+mj-lt"/>
                        </a:rPr>
                        <a:t>Anticipate stops — predictive driving saves kWh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80362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+mj-lt"/>
                        </a:rPr>
                        <a:t>Avoid unnecessary idling (climate draws power)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18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231DB7E-FA80-9F47-282B-5BB048B112C8}"/>
              </a:ext>
            </a:extLst>
          </p:cNvPr>
          <p:cNvSpPr txBox="1"/>
          <p:nvPr/>
        </p:nvSpPr>
        <p:spPr>
          <a:xfrm>
            <a:off x="696108" y="2213613"/>
            <a:ext cx="49091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Pre-drive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CD14AA-186C-8291-5A26-6C732114E4E7}"/>
              </a:ext>
            </a:extLst>
          </p:cNvPr>
          <p:cNvSpPr txBox="1"/>
          <p:nvPr/>
        </p:nvSpPr>
        <p:spPr>
          <a:xfrm>
            <a:off x="6498336" y="2213613"/>
            <a:ext cx="49091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On-road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89D831-D5F5-14B0-1D85-6F1F295BF7A2}"/>
              </a:ext>
            </a:extLst>
          </p:cNvPr>
          <p:cNvCxnSpPr/>
          <p:nvPr/>
        </p:nvCxnSpPr>
        <p:spPr>
          <a:xfrm>
            <a:off x="6066478" y="1709928"/>
            <a:ext cx="0" cy="4270248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8116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AD009-82C7-9D44-F3B7-77E436A76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BB4CC8E3-2120-A245-9575-8E699777672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F20185B-A0FE-3886-B219-7393E1CA48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364E3988-840A-0AFA-93BA-4DBEA00E5C0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0DB8A-CD56-7E56-4193-8DCD7DD47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693E0FA-08FC-8429-92A1-B1ACE7D2C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Charging &amp; Range Management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16B56B-431B-C136-5247-566802AC0ADD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Charging Routines Drivers Must Know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E807AA-1C29-2754-5F7B-0A45CE125C9D}"/>
              </a:ext>
            </a:extLst>
          </p:cNvPr>
          <p:cNvSpPr/>
          <p:nvPr/>
        </p:nvSpPr>
        <p:spPr>
          <a:xfrm>
            <a:off x="3143458" y="2661595"/>
            <a:ext cx="1893054" cy="173666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CD0DB-09C5-F89A-4650-EA2B03F88153}"/>
              </a:ext>
            </a:extLst>
          </p:cNvPr>
          <p:cNvSpPr/>
          <p:nvPr/>
        </p:nvSpPr>
        <p:spPr>
          <a:xfrm>
            <a:off x="5142098" y="2661595"/>
            <a:ext cx="1893054" cy="173666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258B8CB-0A47-494C-51FC-70C0AD73E973}"/>
              </a:ext>
            </a:extLst>
          </p:cNvPr>
          <p:cNvSpPr/>
          <p:nvPr/>
        </p:nvSpPr>
        <p:spPr>
          <a:xfrm>
            <a:off x="7140737" y="2661595"/>
            <a:ext cx="1893054" cy="173666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237600" tIns="237600" rIns="237600" bIns="237600" rtlCol="0" anchor="ctr"/>
          <a:lstStyle/>
          <a:p>
            <a:pPr algn="ctr"/>
            <a:endParaRPr lang="en-GB" noProof="0" err="1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E2C2E65-BA14-4573-07C9-581921472313}"/>
              </a:ext>
            </a:extLst>
          </p:cNvPr>
          <p:cNvSpPr txBox="1">
            <a:spLocks/>
          </p:cNvSpPr>
          <p:nvPr/>
        </p:nvSpPr>
        <p:spPr>
          <a:xfrm>
            <a:off x="3249701" y="2855764"/>
            <a:ext cx="1681883" cy="13321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1️⃣ When to charge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Follow assigned depot schedule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Plug in at ≤30% SOC for full overnight charge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Top-up mid-shift only if route or range requires</a:t>
            </a:r>
            <a:endParaRPr lang="en-GB" sz="900" dirty="0">
              <a:solidFill>
                <a:schemeClr val="accent2"/>
              </a:solidFill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900" dirty="0">
              <a:solidFill>
                <a:schemeClr val="accent2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3B1E567-4E1B-4BB6-41CB-1FC744A846BC}"/>
              </a:ext>
            </a:extLst>
          </p:cNvPr>
          <p:cNvSpPr txBox="1">
            <a:spLocks/>
          </p:cNvSpPr>
          <p:nvPr/>
        </p:nvSpPr>
        <p:spPr>
          <a:xfrm>
            <a:off x="5247683" y="2818841"/>
            <a:ext cx="1681883" cy="14788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2️⃣ How to charge safely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latin typeface="Maersk Text Light" panose="00000400000000000000" pitchFamily="2" charset="0"/>
              </a:rPr>
              <a:t>Follow the Charging SOP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latin typeface="Maersk Text Light" panose="00000400000000000000" pitchFamily="2" charset="0"/>
              </a:rPr>
              <a:t>Inspect cables and confirm charger ID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latin typeface="Maersk Text Light" panose="00000400000000000000" pitchFamily="2" charset="0"/>
              </a:rPr>
              <a:t>Never force disconnects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59E36E-313C-4C67-6B24-DC5A12C6D71A}"/>
              </a:ext>
            </a:extLst>
          </p:cNvPr>
          <p:cNvSpPr txBox="1">
            <a:spLocks/>
          </p:cNvSpPr>
          <p:nvPr/>
        </p:nvSpPr>
        <p:spPr>
          <a:xfrm>
            <a:off x="7246322" y="2818841"/>
            <a:ext cx="1681883" cy="13691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000" b="1" dirty="0">
                <a:solidFill>
                  <a:schemeClr val="accent2"/>
                </a:solidFill>
                <a:latin typeface="+mn-lt"/>
              </a:rPr>
              <a:t>3️⃣ What to report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000" dirty="0">
              <a:solidFill>
                <a:schemeClr val="accent2"/>
              </a:solidFill>
              <a:effectLst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Faulted sessions, slow charge rates, or range anomalies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SOC &lt;10% after return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900" dirty="0">
                <a:effectLst/>
              </a:rPr>
              <a:t>Use telematics or digital feedback form</a:t>
            </a:r>
            <a:endParaRPr lang="en-GB" sz="900" dirty="0">
              <a:solidFill>
                <a:schemeClr val="accent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36BBBE8-0048-8DA2-FA0D-65675D237A29}"/>
              </a:ext>
            </a:extLst>
          </p:cNvPr>
          <p:cNvSpPr txBox="1"/>
          <p:nvPr/>
        </p:nvSpPr>
        <p:spPr>
          <a:xfrm>
            <a:off x="241325" y="601346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latin typeface="Maersk Text Light" panose="00000400000000000000" pitchFamily="2" charset="0"/>
              </a:rPr>
              <a:t>Every charging action leaves a data trail — make sure it’s accurate.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10857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E397-BF76-3C9C-7500-B37557333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1C68CDDE-46AB-6B3C-045D-86322711A0F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C68CDDE-46AB-6B3C-045D-86322711A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31387818-8B1F-9B19-B2D9-4B832F0DB30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153FE-EB8F-20C5-EAC9-7CDCBD54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DAD32F5-DEB1-25A4-E98A-A22251A6D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Safety &amp; Fault Escalation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EFF90-C7B1-9F00-0696-C75ECD2171B7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When Things Go Wrong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3E3BAC-1E11-163F-E437-62AFA014AA7A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Safety first — never attempt repair or reset unless trained.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66E06C7-062F-8E14-8E2B-00EB892AEFED}"/>
              </a:ext>
            </a:extLst>
          </p:cNvPr>
          <p:cNvSpPr txBox="1">
            <a:spLocks/>
          </p:cNvSpPr>
          <p:nvPr/>
        </p:nvSpPr>
        <p:spPr>
          <a:xfrm>
            <a:off x="2615971" y="2851694"/>
            <a:ext cx="3132557" cy="13128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>
              <a:spcBef>
                <a:spcPts val="0"/>
              </a:spcBef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❌ </a:t>
            </a:r>
            <a:r>
              <a:rPr lang="en-GB" sz="1100" dirty="0"/>
              <a:t>Charger shows “Fault” or “Error” message</a:t>
            </a:r>
          </a:p>
          <a:p>
            <a:pPr fontAlgn="ctr">
              <a:spcBef>
                <a:spcPts val="0"/>
              </a:spcBef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❌ Vehicle won’t start charging</a:t>
            </a:r>
          </a:p>
          <a:p>
            <a:pPr fontAlgn="ctr">
              <a:spcBef>
                <a:spcPts val="0"/>
              </a:spcBef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❌ Connector stuck or won’t release</a:t>
            </a:r>
          </a:p>
          <a:p>
            <a:pPr fontAlgn="ctr">
              <a:spcBef>
                <a:spcPts val="0"/>
              </a:spcBef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❌ Warning lights (battery temp, HV system, etc.)</a:t>
            </a: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077922-0426-417A-2466-414F56CCB1B0}"/>
              </a:ext>
            </a:extLst>
          </p:cNvPr>
          <p:cNvSpPr txBox="1"/>
          <p:nvPr/>
        </p:nvSpPr>
        <p:spPr>
          <a:xfrm>
            <a:off x="2615971" y="2431840"/>
            <a:ext cx="25138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Common scenarios: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BE58522-0CD3-26DC-A547-BE5B74478398}"/>
              </a:ext>
            </a:extLst>
          </p:cNvPr>
          <p:cNvCxnSpPr/>
          <p:nvPr/>
        </p:nvCxnSpPr>
        <p:spPr>
          <a:xfrm>
            <a:off x="6066478" y="1709928"/>
            <a:ext cx="0" cy="4270248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F2DC038B-45C4-A242-561D-B56AFA7FDA3C}"/>
              </a:ext>
            </a:extLst>
          </p:cNvPr>
          <p:cNvSpPr txBox="1">
            <a:spLocks/>
          </p:cNvSpPr>
          <p:nvPr/>
        </p:nvSpPr>
        <p:spPr>
          <a:xfrm>
            <a:off x="7003173" y="2851694"/>
            <a:ext cx="3132557" cy="1471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1️⃣ Press STOP if safe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2️⃣ Don’t force disconnect</a:t>
            </a:r>
          </a:p>
          <a:p>
            <a:pPr fontAlgn="ctr">
              <a:spcBef>
                <a:spcPts val="0"/>
              </a:spcBef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3️⃣ Report to supervisor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4️⃣ Tag charger “Out of Service”</a:t>
            </a:r>
          </a:p>
          <a:p>
            <a:pPr fontAlgn="ctr">
              <a:spcBef>
                <a:spcPts val="0"/>
              </a:spcBef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5️⃣ Move to alternate bay if available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F2A9D6-5BDA-E50D-BA4F-255F51AB2208}"/>
              </a:ext>
            </a:extLst>
          </p:cNvPr>
          <p:cNvSpPr txBox="1"/>
          <p:nvPr/>
        </p:nvSpPr>
        <p:spPr>
          <a:xfrm>
            <a:off x="6883171" y="2431840"/>
            <a:ext cx="25138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Immediate actions: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554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C84F3-C5E5-4714-CECE-555B8651F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76CD6A3A-F440-116D-8C6B-3D451CDDED7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C68CDDE-46AB-6B3C-045D-86322711A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9A9409CC-A734-310B-6DD8-66D9ABADA06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7F9F3E-1F8A-CCAE-1782-A21D6D705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852FC35-914D-C7F8-69D6-41CA48716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Monitoring &amp; Continuous Improvement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DCAF6-E219-9944-3C80-213C50A30CAD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Driving Smarter Over Time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B393D2-D297-822B-130A-51AF097D7F6E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Smooth, safe, and smart driving is what makes electrification work.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06F104-692E-787E-6156-BAB2D513A37E}"/>
              </a:ext>
            </a:extLst>
          </p:cNvPr>
          <p:cNvSpPr txBox="1">
            <a:spLocks/>
          </p:cNvSpPr>
          <p:nvPr/>
        </p:nvSpPr>
        <p:spPr>
          <a:xfrm>
            <a:off x="2615971" y="2851694"/>
            <a:ext cx="3132557" cy="13128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Monitor energy (kWh/km) and regen % in telematics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1100" dirty="0"/>
              <a:t>Aim for target regen &gt;30% and steady efficiency trends</a:t>
            </a: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marL="171450" indent="-171450" fontAlgn="ctr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GB" sz="1100" dirty="0"/>
              <a:t>Review monthly feedback with supervisor</a:t>
            </a: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1E49A2-3C8E-F1B9-CA2E-DBE044FB4426}"/>
              </a:ext>
            </a:extLst>
          </p:cNvPr>
          <p:cNvSpPr txBox="1"/>
          <p:nvPr/>
        </p:nvSpPr>
        <p:spPr>
          <a:xfrm>
            <a:off x="2615971" y="2431840"/>
            <a:ext cx="25138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Performance tracking: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14CEDBC-7EAB-FA06-C6FF-34F884803548}"/>
              </a:ext>
            </a:extLst>
          </p:cNvPr>
          <p:cNvCxnSpPr/>
          <p:nvPr/>
        </p:nvCxnSpPr>
        <p:spPr>
          <a:xfrm>
            <a:off x="6066478" y="1709928"/>
            <a:ext cx="0" cy="4270248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97EEAA5C-A873-B75C-C817-3A3D4977C043}"/>
              </a:ext>
            </a:extLst>
          </p:cNvPr>
          <p:cNvSpPr txBox="1">
            <a:spLocks/>
          </p:cNvSpPr>
          <p:nvPr/>
        </p:nvSpPr>
        <p:spPr>
          <a:xfrm>
            <a:off x="7003173" y="2851694"/>
            <a:ext cx="3132557" cy="1471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Annual or after new vehicle/software updates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Retraining triggered by: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Consistently high consumption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Charger misuse</a:t>
            </a:r>
          </a:p>
          <a:p>
            <a:pPr marL="171450" indent="-171450" rtl="0" fontAlgn="ctr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Fault escalation issues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654FA-940E-ABB5-23B5-9C8B863B2842}"/>
              </a:ext>
            </a:extLst>
          </p:cNvPr>
          <p:cNvSpPr txBox="1"/>
          <p:nvPr/>
        </p:nvSpPr>
        <p:spPr>
          <a:xfrm>
            <a:off x="6883171" y="2431840"/>
            <a:ext cx="25138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Refresher training: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586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D8A85-A43B-8089-2D7E-02866A3FD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54E2490-8136-FE2A-6ABA-2C258CB9725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76CD6A3A-F440-116D-8C6B-3D451CDDED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6054E36A-4D96-9B5C-B78C-3E8C530CFDF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30B6-64C9-78C1-83EE-11A5CE4A0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52BA41A-397D-AA24-2041-2AF442138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Driver Certification &amp; Sign-off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9416BF-73C9-3615-1B68-A57B0CF452CF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Final Step: Certify and Keep Improving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24A41-86F1-CC72-1CC6-C4B4D8E94F8A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Linked documents: Charging SOP, Route &amp; Duty Cycle Tool, Driver KPI Dashboard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CCC81FF-FA9E-ECC9-8442-96B7BB86E8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976083"/>
              </p:ext>
            </p:extLst>
          </p:nvPr>
        </p:nvGraphicFramePr>
        <p:xfrm>
          <a:off x="860494" y="2772370"/>
          <a:ext cx="6180386" cy="1513116"/>
        </p:xfrm>
        <a:graphic>
          <a:graphicData uri="http://schemas.openxmlformats.org/drawingml/2006/table">
            <a:tbl>
              <a:tblPr/>
              <a:tblGrid>
                <a:gridCol w="2387946">
                  <a:extLst>
                    <a:ext uri="{9D8B030D-6E8A-4147-A177-3AD203B41FA5}">
                      <a16:colId xmlns:a16="http://schemas.microsoft.com/office/drawing/2014/main" val="4010739263"/>
                    </a:ext>
                  </a:extLst>
                </a:gridCol>
                <a:gridCol w="2077105">
                  <a:extLst>
                    <a:ext uri="{9D8B030D-6E8A-4147-A177-3AD203B41FA5}">
                      <a16:colId xmlns:a16="http://schemas.microsoft.com/office/drawing/2014/main" val="4008990734"/>
                    </a:ext>
                  </a:extLst>
                </a:gridCol>
                <a:gridCol w="1715335">
                  <a:extLst>
                    <a:ext uri="{9D8B030D-6E8A-4147-A177-3AD203B41FA5}">
                      <a16:colId xmlns:a16="http://schemas.microsoft.com/office/drawing/2014/main" val="2150550831"/>
                    </a:ext>
                  </a:extLst>
                </a:gridCol>
              </a:tblGrid>
              <a:tr h="38706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Step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Verification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Responsible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168046"/>
                  </a:ext>
                </a:extLst>
              </a:tr>
              <a:tr h="28041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Complete training modules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Attendance record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Trainer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5823683"/>
                  </a:ext>
                </a:extLst>
              </a:tr>
              <a:tr h="28480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Complete practical driving test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Route report + SOC verification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Supervisor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222995"/>
                  </a:ext>
                </a:extLst>
              </a:tr>
              <a:tr h="28041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Pass post-training quiz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≥80% score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Trainer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31471"/>
                  </a:ext>
                </a:extLst>
              </a:tr>
              <a:tr h="28041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Certification issued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Valid for 12 months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Fleet Ops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804545"/>
                  </a:ext>
                </a:extLst>
              </a:tr>
            </a:tbl>
          </a:graphicData>
        </a:graphic>
      </p:graphicFrame>
      <p:pic>
        <p:nvPicPr>
          <p:cNvPr id="14" name="Picture 13">
            <a:extLst>
              <a:ext uri="{FF2B5EF4-FFF2-40B4-BE49-F238E27FC236}">
                <a16:creationId xmlns:a16="http://schemas.microsoft.com/office/drawing/2014/main" id="{321373C8-5AD2-1C04-5622-DFD767B3B45B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2" r="31522"/>
          <a:stretch/>
        </p:blipFill>
        <p:spPr>
          <a:xfrm>
            <a:off x="7266038" y="16704"/>
            <a:ext cx="4925961" cy="68245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87212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ærsk">
  <a:themeElements>
    <a:clrScheme name="Maersk">
      <a:dk1>
        <a:srgbClr val="00243D"/>
      </a:dk1>
      <a:lt1>
        <a:srgbClr val="FFFFFF"/>
      </a:lt1>
      <a:dk2>
        <a:srgbClr val="545454"/>
      </a:dk2>
      <a:lt2>
        <a:srgbClr val="EDEDED"/>
      </a:lt2>
      <a:accent1>
        <a:srgbClr val="42B0D5"/>
      </a:accent1>
      <a:accent2>
        <a:srgbClr val="00243D"/>
      </a:accent2>
      <a:accent3>
        <a:srgbClr val="CFCFCF"/>
      </a:accent3>
      <a:accent4>
        <a:srgbClr val="FA6A55"/>
      </a:accent4>
      <a:accent5>
        <a:srgbClr val="0073AB"/>
      </a:accent5>
      <a:accent6>
        <a:srgbClr val="B5E0F5"/>
      </a:accent6>
      <a:hlink>
        <a:srgbClr val="42B0D5"/>
      </a:hlink>
      <a:folHlink>
        <a:srgbClr val="0073AB"/>
      </a:folHlink>
    </a:clrScheme>
    <a:fontScheme name="Maersk">
      <a:majorFont>
        <a:latin typeface="Maersk Headline Light"/>
        <a:ea typeface=""/>
        <a:cs typeface=""/>
      </a:majorFont>
      <a:minorFont>
        <a:latin typeface="Maersk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237600" tIns="237600" rIns="237600" bIns="237600"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237600" tIns="237600" rIns="237600" bIns="237600" rtlCol="0">
        <a:spAutoFit/>
      </a:bodyPr>
      <a:lstStyle>
        <a:defPPr algn="l"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ersk New Template July 2019.pptx" id="{49BBB41D-CA20-4795-8791-789A2CC8836C}" vid="{F06BC87B-4534-4F50-B149-416A48A5DB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29A989F9C484468C538C735CD58DD5" ma:contentTypeVersion="18" ma:contentTypeDescription="Create a new document." ma:contentTypeScope="" ma:versionID="dfbedbd1bb4010c438256d20fe47cdea">
  <xsd:schema xmlns:xsd="http://www.w3.org/2001/XMLSchema" xmlns:xs="http://www.w3.org/2001/XMLSchema" xmlns:p="http://schemas.microsoft.com/office/2006/metadata/properties" xmlns:ns2="421e17a8-9d31-44a0-89a4-7ffa1b1fed40" xmlns:ns3="3edb40ee-7502-4b0e-817b-e36d96fef5c4" targetNamespace="http://schemas.microsoft.com/office/2006/metadata/properties" ma:root="true" ma:fieldsID="86884318e18c32e8fb4250c8db5e4376" ns2:_="" ns3:_="">
    <xsd:import namespace="421e17a8-9d31-44a0-89a4-7ffa1b1fed40"/>
    <xsd:import namespace="3edb40ee-7502-4b0e-817b-e36d96fef5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1e17a8-9d31-44a0-89a4-7ffa1b1f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1972f45-99e4-4d95-9530-8f50712244b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db40ee-7502-4b0e-817b-e36d96fef5c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9e6c19f-26ec-485d-9ece-c453b93dbaa7}" ma:internalName="TaxCatchAll" ma:showField="CatchAllData" ma:web="3edb40ee-7502-4b0e-817b-e36d96fef5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1e17a8-9d31-44a0-89a4-7ffa1b1fed40">
      <Terms xmlns="http://schemas.microsoft.com/office/infopath/2007/PartnerControls"/>
    </lcf76f155ced4ddcb4097134ff3c332f>
    <TaxCatchAll xmlns="3edb40ee-7502-4b0e-817b-e36d96fef5c4" xsi:nil="true"/>
  </documentManagement>
</p:properties>
</file>

<file path=customXml/itemProps1.xml><?xml version="1.0" encoding="utf-8"?>
<ds:datastoreItem xmlns:ds="http://schemas.openxmlformats.org/officeDocument/2006/customXml" ds:itemID="{85AD4FEE-7F49-4FCD-B53C-F5805586E284}"/>
</file>

<file path=customXml/itemProps2.xml><?xml version="1.0" encoding="utf-8"?>
<ds:datastoreItem xmlns:ds="http://schemas.openxmlformats.org/officeDocument/2006/customXml" ds:itemID="{9D79B6F7-F3B4-40EA-AA7C-30923E7315DB}"/>
</file>

<file path=customXml/itemProps3.xml><?xml version="1.0" encoding="utf-8"?>
<ds:datastoreItem xmlns:ds="http://schemas.openxmlformats.org/officeDocument/2006/customXml" ds:itemID="{368E6D9F-7F9C-4B57-BD9C-135CD50ED66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Microsoft Office PowerPoint</Application>
  <PresentationFormat>Widescreen</PresentationFormat>
  <Paragraphs>147</Paragraphs>
  <Slides>7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Aptos</vt:lpstr>
      <vt:lpstr>Arial</vt:lpstr>
      <vt:lpstr>Calibri</vt:lpstr>
      <vt:lpstr>Maersk Headline Light</vt:lpstr>
      <vt:lpstr>Maersk Headline Office</vt:lpstr>
      <vt:lpstr>Maersk Text</vt:lpstr>
      <vt:lpstr>Maersk Text Light</vt:lpstr>
      <vt:lpstr>Symbol</vt:lpstr>
      <vt:lpstr>Wingdings</vt:lpstr>
      <vt:lpstr>Mærsk</vt:lpstr>
      <vt:lpstr>think-cell Slide</vt:lpstr>
      <vt:lpstr>EV Driver Training SOP &amp; Checklist (v1.0)</vt:lpstr>
      <vt:lpstr>Training Overview</vt:lpstr>
      <vt:lpstr>Pre-Drive &amp; On-Road Checklist</vt:lpstr>
      <vt:lpstr>Charging &amp; Range Management</vt:lpstr>
      <vt:lpstr>Safety &amp; Fault Escalation</vt:lpstr>
      <vt:lpstr>Monitoring &amp; Continuous Improvement</vt:lpstr>
      <vt:lpstr>Driver Certification &amp; Sign-off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Hannah</dc:creator>
  <cp:lastModifiedBy>John Hannah</cp:lastModifiedBy>
  <cp:revision>1</cp:revision>
  <dcterms:created xsi:type="dcterms:W3CDTF">2025-11-03T09:42:47Z</dcterms:created>
  <dcterms:modified xsi:type="dcterms:W3CDTF">2025-11-03T10:20:25Z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55b24b8-e69b-4583-bfd0-d64b5cee0119_Enabled">
    <vt:lpwstr>true</vt:lpwstr>
  </property>
  <property fmtid="{D5CDD505-2E9C-101B-9397-08002B2CF9AE}" pid="3" name="MSIP_Label_455b24b8-e69b-4583-bfd0-d64b5cee0119_SetDate">
    <vt:lpwstr>2025-11-03T10:20:18Z</vt:lpwstr>
  </property>
  <property fmtid="{D5CDD505-2E9C-101B-9397-08002B2CF9AE}" pid="4" name="MSIP_Label_455b24b8-e69b-4583-bfd0-d64b5cee0119_Method">
    <vt:lpwstr>Privileged</vt:lpwstr>
  </property>
  <property fmtid="{D5CDD505-2E9C-101B-9397-08002B2CF9AE}" pid="5" name="MSIP_Label_455b24b8-e69b-4583-bfd0-d64b5cee0119_Name">
    <vt:lpwstr>Public</vt:lpwstr>
  </property>
  <property fmtid="{D5CDD505-2E9C-101B-9397-08002B2CF9AE}" pid="6" name="MSIP_Label_455b24b8-e69b-4583-bfd0-d64b5cee0119_SiteId">
    <vt:lpwstr>05d75c05-fa1a-42e7-9cf1-eb416c396f2d</vt:lpwstr>
  </property>
  <property fmtid="{D5CDD505-2E9C-101B-9397-08002B2CF9AE}" pid="7" name="MSIP_Label_455b24b8-e69b-4583-bfd0-d64b5cee0119_ActionId">
    <vt:lpwstr>9a04e62a-df63-4681-b44a-eb398e9ec9aa</vt:lpwstr>
  </property>
  <property fmtid="{D5CDD505-2E9C-101B-9397-08002B2CF9AE}" pid="8" name="MSIP_Label_455b24b8-e69b-4583-bfd0-d64b5cee0119_ContentBits">
    <vt:lpwstr>0</vt:lpwstr>
  </property>
  <property fmtid="{D5CDD505-2E9C-101B-9397-08002B2CF9AE}" pid="9" name="MSIP_Label_455b24b8-e69b-4583-bfd0-d64b5cee0119_Tag">
    <vt:lpwstr>10, 0, 1, 1</vt:lpwstr>
  </property>
  <property fmtid="{D5CDD505-2E9C-101B-9397-08002B2CF9AE}" pid="10" name="ContentTypeId">
    <vt:lpwstr>0x0101006829A989F9C484468C538C735CD58DD5</vt:lpwstr>
  </property>
</Properties>
</file>