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147474133" r:id="rId5"/>
    <p:sldId id="258" r:id="rId6"/>
    <p:sldId id="280" r:id="rId7"/>
    <p:sldId id="452" r:id="rId8"/>
    <p:sldId id="2147473991" r:id="rId9"/>
    <p:sldId id="2147474134" r:id="rId10"/>
    <p:sldId id="2147474135" r:id="rId11"/>
    <p:sldId id="2147474136" r:id="rId12"/>
    <p:sldId id="2147474137" r:id="rId13"/>
    <p:sldId id="2147474131"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2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9FF"/>
    <a:srgbClr val="7800FF"/>
    <a:srgbClr val="000040"/>
    <a:srgbClr val="E3E1D6"/>
    <a:srgbClr val="FF67FC"/>
    <a:srgbClr val="E4E4E9"/>
    <a:srgbClr val="02044E"/>
    <a:srgbClr val="03044E"/>
    <a:srgbClr val="9229FB"/>
    <a:srgbClr val="E9E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guide orient="horz" pos="663"/>
        <p:guide pos="2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0146B8-5F11-EE72-B6D8-7049700D3FC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B85EBE1-6C71-1D52-971A-8B711A8BEE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89EBD3-FA37-814A-8A0A-4FD3F4E9737B}" type="datetimeFigureOut">
              <a:rPr lang="en-US" smtClean="0"/>
              <a:t>6/22/2026</a:t>
            </a:fld>
            <a:endParaRPr lang="en-US"/>
          </a:p>
        </p:txBody>
      </p:sp>
      <p:sp>
        <p:nvSpPr>
          <p:cNvPr id="4" name="Footer Placeholder 3">
            <a:extLst>
              <a:ext uri="{FF2B5EF4-FFF2-40B4-BE49-F238E27FC236}">
                <a16:creationId xmlns:a16="http://schemas.microsoft.com/office/drawing/2014/main" id="{E091368B-63BA-0E5C-A782-D0DCF785218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8CE0F-8D25-946B-0D7E-C35E96E37F6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AAD33B0-FC3F-184D-AC2E-D789E2554EBC}" type="slidenum">
              <a:rPr lang="en-US" smtClean="0"/>
              <a:t>‹#›</a:t>
            </a:fld>
            <a:endParaRPr lang="en-US"/>
          </a:p>
        </p:txBody>
      </p:sp>
    </p:spTree>
    <p:extLst>
      <p:ext uri="{BB962C8B-B14F-4D97-AF65-F5344CB8AC3E}">
        <p14:creationId xmlns:p14="http://schemas.microsoft.com/office/powerpoint/2010/main" val="2733703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29E20B9-3899-AD49-9D9C-E5A2F0EBED9D}" type="datetimeFigureOut">
              <a:rPr lang="en-US" smtClean="0"/>
              <a:t>6/22/2026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86CE4A-2A01-1540-9AF3-A600AA611D16}" type="slidenum">
              <a:rPr lang="en-US" smtClean="0"/>
              <a:t>‹#›</a:t>
            </a:fld>
            <a:endParaRPr lang="en-US"/>
          </a:p>
        </p:txBody>
      </p:sp>
    </p:spTree>
    <p:extLst>
      <p:ext uri="{BB962C8B-B14F-4D97-AF65-F5344CB8AC3E}">
        <p14:creationId xmlns:p14="http://schemas.microsoft.com/office/powerpoint/2010/main" val="248568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718B-8E92-8654-A95E-B9DC627F6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E398B-C311-55AD-3BC7-029F41625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BF245-2640-4B16-3DEA-5F2ACC7EAB9B}"/>
              </a:ext>
            </a:extLst>
          </p:cNvPr>
          <p:cNvSpPr>
            <a:spLocks noGrp="1"/>
          </p:cNvSpPr>
          <p:nvPr>
            <p:ph type="body" idx="1"/>
          </p:nvPr>
        </p:nvSpPr>
        <p:spPr/>
        <p:txBody>
          <a:bodyPr/>
          <a:lstStyle/>
          <a:p>
            <a:r>
              <a:rPr lang="en-GB"/>
              <a:t>Over the last few months, we've spoken to 137 Talent Acquisition leaders to understand how they're working with agencies today and where they see those relationships evolving. </a:t>
            </a:r>
          </a:p>
          <a:p>
            <a:endParaRPr lang="en-GB"/>
          </a:p>
          <a:p>
            <a:r>
              <a:rPr lang="en-GB"/>
              <a:t>What emerged wasn't a picture of agencies becoming less relevant, but a market where expectations are rising and clients are becoming much more selective. I want to share some things that stood out.</a:t>
            </a:r>
            <a:endParaRPr lang="en-US"/>
          </a:p>
        </p:txBody>
      </p:sp>
      <p:sp>
        <p:nvSpPr>
          <p:cNvPr id="4" name="Slide Number Placeholder 3">
            <a:extLst>
              <a:ext uri="{FF2B5EF4-FFF2-40B4-BE49-F238E27FC236}">
                <a16:creationId xmlns:a16="http://schemas.microsoft.com/office/drawing/2014/main" id="{0D4C60D8-B21B-708A-3421-F8F2F8CBD0C1}"/>
              </a:ext>
            </a:extLst>
          </p:cNvPr>
          <p:cNvSpPr>
            <a:spLocks noGrp="1"/>
          </p:cNvSpPr>
          <p:nvPr>
            <p:ph type="sldNum" sz="quarter" idx="5"/>
          </p:nvPr>
        </p:nvSpPr>
        <p:spPr/>
        <p:txBody>
          <a:bodyPr/>
          <a:lstStyle/>
          <a:p>
            <a:fld id="{C686CE4A-2A01-1540-9AF3-A600AA611D16}" type="slidenum">
              <a:rPr lang="en-US" smtClean="0"/>
              <a:t>1</a:t>
            </a:fld>
            <a:endParaRPr lang="en-US"/>
          </a:p>
        </p:txBody>
      </p:sp>
    </p:spTree>
    <p:extLst>
      <p:ext uri="{BB962C8B-B14F-4D97-AF65-F5344CB8AC3E}">
        <p14:creationId xmlns:p14="http://schemas.microsoft.com/office/powerpoint/2010/main" val="233350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6939E-4947-1E11-FD83-517E28C61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483DC-BB12-A7CD-8813-3C9CC2E4B4B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F0AC3CF-525B-8A78-E0E1-6AFCD4D341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CE0571-9B2E-5FCE-657D-78D33A2AD4AE}"/>
              </a:ext>
            </a:extLst>
          </p:cNvPr>
          <p:cNvSpPr>
            <a:spLocks noGrp="1"/>
          </p:cNvSpPr>
          <p:nvPr>
            <p:ph type="sldNum" sz="quarter" idx="5"/>
          </p:nvPr>
        </p:nvSpPr>
        <p:spPr/>
        <p:txBody>
          <a:bodyPr/>
          <a:lstStyle/>
          <a:p>
            <a:fld id="{C686CE4A-2A01-1540-9AF3-A600AA611D16}" type="slidenum">
              <a:rPr lang="en-US" smtClean="0"/>
              <a:t>10</a:t>
            </a:fld>
            <a:endParaRPr lang="en-US"/>
          </a:p>
        </p:txBody>
      </p:sp>
    </p:spTree>
    <p:extLst>
      <p:ext uri="{BB962C8B-B14F-4D97-AF65-F5344CB8AC3E}">
        <p14:creationId xmlns:p14="http://schemas.microsoft.com/office/powerpoint/2010/main" val="376053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1 mins</a:t>
            </a:r>
          </a:p>
          <a:p>
            <a:endParaRPr lang="en-US" dirty="0"/>
          </a:p>
          <a:p>
            <a:r>
              <a:rPr lang="en-US" dirty="0"/>
              <a:t>10.06-</a:t>
            </a:r>
          </a:p>
        </p:txBody>
      </p:sp>
      <p:sp>
        <p:nvSpPr>
          <p:cNvPr id="4" name="Slide Number Placeholder 3"/>
          <p:cNvSpPr>
            <a:spLocks noGrp="1"/>
          </p:cNvSpPr>
          <p:nvPr>
            <p:ph type="sldNum" sz="quarter" idx="5"/>
          </p:nvPr>
        </p:nvSpPr>
        <p:spPr/>
        <p:txBody>
          <a:bodyPr/>
          <a:lstStyle/>
          <a:p>
            <a:fld id="{C686CE4A-2A01-1540-9AF3-A600AA611D16}" type="slidenum">
              <a:rPr lang="en-US" smtClean="0"/>
              <a:t>2</a:t>
            </a:fld>
            <a:endParaRPr lang="en-US"/>
          </a:p>
        </p:txBody>
      </p:sp>
    </p:spTree>
    <p:extLst>
      <p:ext uri="{BB962C8B-B14F-4D97-AF65-F5344CB8AC3E}">
        <p14:creationId xmlns:p14="http://schemas.microsoft.com/office/powerpoint/2010/main" val="229423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11</a:t>
            </a:r>
            <a:r>
              <a:rPr lang="en-US" baseline="30000" dirty="0"/>
              <a:t>th</a:t>
            </a:r>
            <a:r>
              <a:rPr lang="en-US" dirty="0"/>
              <a:t> year of the survey – do have some copies on the stand if you want to come and find us</a:t>
            </a:r>
            <a:endParaRPr lang="en-GB" dirty="0"/>
          </a:p>
        </p:txBody>
      </p:sp>
      <p:sp>
        <p:nvSpPr>
          <p:cNvPr id="4" name="Slide Number Placeholder 3"/>
          <p:cNvSpPr>
            <a:spLocks noGrp="1"/>
          </p:cNvSpPr>
          <p:nvPr>
            <p:ph type="sldNum" sz="quarter" idx="5"/>
          </p:nvPr>
        </p:nvSpPr>
        <p:spPr/>
        <p:txBody>
          <a:bodyPr/>
          <a:lstStyle/>
          <a:p>
            <a:fld id="{C686CE4A-2A01-1540-9AF3-A600AA611D16}" type="slidenum">
              <a:rPr lang="en-US" smtClean="0"/>
              <a:t>3</a:t>
            </a:fld>
            <a:endParaRPr lang="en-US"/>
          </a:p>
        </p:txBody>
      </p:sp>
    </p:spTree>
    <p:extLst>
      <p:ext uri="{BB962C8B-B14F-4D97-AF65-F5344CB8AC3E}">
        <p14:creationId xmlns:p14="http://schemas.microsoft.com/office/powerpoint/2010/main" val="166501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91BF-F08B-5802-A37D-1B7859A0D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14927-13B2-8C57-CE43-558132DA15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D25A15A-20FE-669D-EA20-B28742E4E0EA}"/>
              </a:ext>
            </a:extLst>
          </p:cNvPr>
          <p:cNvSpPr>
            <a:spLocks noGrp="1"/>
          </p:cNvSpPr>
          <p:nvPr>
            <p:ph type="body" idx="1"/>
          </p:nvPr>
        </p:nvSpPr>
        <p:spPr/>
        <p:txBody>
          <a:bodyPr/>
          <a:lstStyle/>
          <a:p>
            <a:r>
              <a:rPr lang="en-GB" sz="1200" dirty="0"/>
              <a:t>Top priorities for TA in 2025:</a:t>
            </a:r>
          </a:p>
          <a:p>
            <a:pPr marL="457200" indent="-457200">
              <a:buFont typeface="+mj-lt"/>
              <a:buAutoNum type="arabicPeriod"/>
            </a:pPr>
            <a:r>
              <a:rPr lang="en-GB" sz="1200" dirty="0"/>
              <a:t>Candidate Experience (53.51%)</a:t>
            </a:r>
          </a:p>
          <a:p>
            <a:pPr marL="457200" indent="-457200">
              <a:buFont typeface="+mj-lt"/>
              <a:buAutoNum type="arabicPeriod"/>
            </a:pPr>
            <a:r>
              <a:rPr lang="en-GB" sz="1200" dirty="0"/>
              <a:t>EVP / EB (39.46%)</a:t>
            </a:r>
          </a:p>
          <a:p>
            <a:pPr marL="457200" indent="-457200">
              <a:buFont typeface="+mj-lt"/>
              <a:buAutoNum type="arabicPeriod"/>
            </a:pPr>
            <a:r>
              <a:rPr lang="en-GB" sz="1200" dirty="0"/>
              <a:t>ED&amp;I (35.14%)</a:t>
            </a:r>
          </a:p>
          <a:p>
            <a:pPr marL="457200" indent="-457200">
              <a:buFont typeface="+mj-lt"/>
              <a:buAutoNum type="arabicPeriod"/>
            </a:pPr>
            <a:r>
              <a:rPr lang="en-GB" sz="1200" dirty="0"/>
              <a:t>Data &amp; Metrics (28.11%)</a:t>
            </a:r>
          </a:p>
          <a:p>
            <a:pPr marL="0" indent="0">
              <a:buFont typeface="+mj-lt"/>
              <a:buNone/>
            </a:pPr>
            <a:endParaRPr lang="en-GB"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40"/>
                </a:solidFill>
                <a:effectLst/>
                <a:latin typeface="Avenir Book" panose="02000503020000020003"/>
              </a:rPr>
              <a:t>Automation &amp; AI take the top spot</a:t>
            </a:r>
            <a:br>
              <a:rPr kumimoji="0" lang="en-US" altLang="en-US" sz="1200" b="0" i="0" u="none" strike="noStrike" cap="none" normalizeH="0" baseline="0" dirty="0">
                <a:ln>
                  <a:noFill/>
                </a:ln>
                <a:solidFill>
                  <a:srgbClr val="000040"/>
                </a:solidFill>
                <a:effectLst/>
                <a:latin typeface="Avenir Book" panose="02000503020000020003"/>
              </a:rPr>
            </a:br>
            <a:r>
              <a:rPr kumimoji="0" lang="en-US" altLang="en-US" sz="1200" b="0" i="0" u="none" strike="noStrike" cap="none" normalizeH="0" baseline="0" dirty="0">
                <a:ln>
                  <a:noFill/>
                </a:ln>
                <a:solidFill>
                  <a:srgbClr val="000040"/>
                </a:solidFill>
                <a:effectLst/>
                <a:latin typeface="Avenir Book" panose="02000503020000020003"/>
              </a:rPr>
              <a:t>• 41% of TA teams now </a:t>
            </a:r>
            <a:r>
              <a:rPr kumimoji="0" lang="en-US" altLang="en-US" sz="1200" b="0" i="0" u="none" strike="noStrike" cap="none" normalizeH="0" baseline="0" dirty="0" err="1">
                <a:ln>
                  <a:noFill/>
                </a:ln>
                <a:solidFill>
                  <a:srgbClr val="000040"/>
                </a:solidFill>
                <a:effectLst/>
                <a:latin typeface="Avenir Book" panose="02000503020000020003"/>
              </a:rPr>
              <a:t>prioritise</a:t>
            </a:r>
            <a:r>
              <a:rPr kumimoji="0" lang="en-US" altLang="en-US" sz="1200" b="0" i="0" u="none" strike="noStrike" cap="none" normalizeH="0" baseline="0" dirty="0">
                <a:ln>
                  <a:noFill/>
                </a:ln>
                <a:solidFill>
                  <a:srgbClr val="000040"/>
                </a:solidFill>
                <a:effectLst/>
                <a:latin typeface="Avenir Book" panose="02000503020000020003"/>
              </a:rPr>
              <a:t> Automation &amp; AI (up from 18%).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40"/>
              </a:solidFill>
              <a:effectLst/>
              <a:latin typeface="Avenir Book" panose="020005030200000200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40"/>
                </a:solidFill>
                <a:effectLst/>
                <a:latin typeface="Avenir Book" panose="02000503020000020003"/>
              </a:rPr>
              <a:t>Candidate experience still matters but ownership is slipping</a:t>
            </a:r>
            <a:br>
              <a:rPr kumimoji="0" lang="en-US" altLang="en-US" sz="1200" b="0" i="0" u="none" strike="noStrike" cap="none" normalizeH="0" baseline="0" dirty="0">
                <a:ln>
                  <a:noFill/>
                </a:ln>
                <a:solidFill>
                  <a:srgbClr val="000040"/>
                </a:solidFill>
                <a:effectLst/>
                <a:latin typeface="Avenir Book" panose="02000503020000020003"/>
              </a:rPr>
            </a:br>
            <a:r>
              <a:rPr kumimoji="0" lang="en-US" altLang="en-US" sz="1200" b="0" i="0" u="none" strike="noStrike" cap="none" normalizeH="0" baseline="0" dirty="0">
                <a:ln>
                  <a:noFill/>
                </a:ln>
                <a:solidFill>
                  <a:srgbClr val="000040"/>
                </a:solidFill>
                <a:effectLst/>
                <a:latin typeface="Avenir Book" panose="02000503020000020003"/>
              </a:rPr>
              <a:t>• Only 19% have dedicated CX resource (down from 25%).</a:t>
            </a:r>
            <a:br>
              <a:rPr kumimoji="0" lang="en-US" altLang="en-US" sz="1200" b="0" i="0" u="none" strike="noStrike" cap="none" normalizeH="0" baseline="0" dirty="0">
                <a:ln>
                  <a:noFill/>
                </a:ln>
                <a:solidFill>
                  <a:srgbClr val="000040"/>
                </a:solidFill>
                <a:effectLst/>
                <a:latin typeface="Avenir Book" panose="02000503020000020003"/>
              </a:rPr>
            </a:br>
            <a:r>
              <a:rPr kumimoji="0" lang="en-US" altLang="en-US" sz="1200" b="0" i="0" u="none" strike="noStrike" cap="none" normalizeH="0" baseline="0" dirty="0">
                <a:ln>
                  <a:noFill/>
                </a:ln>
                <a:solidFill>
                  <a:srgbClr val="000040"/>
                </a:solidFill>
                <a:effectLst/>
                <a:latin typeface="Avenir Book" panose="02000503020000020003"/>
              </a:rPr>
              <a:t>• 61% now use candidate or hiring-manager surveys (up from 46%).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40"/>
              </a:solidFill>
              <a:effectLst/>
              <a:latin typeface="Avenir Book" panose="020005030200000200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40"/>
                </a:solidFill>
                <a:effectLst/>
                <a:latin typeface="Avenir Book" panose="02000503020000020003"/>
              </a:rPr>
              <a:t>ED&amp;I drops out of the top three</a:t>
            </a:r>
            <a:br>
              <a:rPr kumimoji="0" lang="en-US" altLang="en-US" sz="1200" b="0" i="0" u="none" strike="noStrike" cap="none" normalizeH="0" baseline="0" dirty="0">
                <a:ln>
                  <a:noFill/>
                </a:ln>
                <a:solidFill>
                  <a:srgbClr val="000040"/>
                </a:solidFill>
                <a:effectLst/>
                <a:latin typeface="Avenir Book" panose="02000503020000020003"/>
              </a:rPr>
            </a:br>
            <a:r>
              <a:rPr kumimoji="0" lang="en-US" altLang="en-US" sz="1200" b="0" i="0" u="none" strike="noStrike" cap="none" normalizeH="0" baseline="0" dirty="0">
                <a:ln>
                  <a:noFill/>
                </a:ln>
                <a:solidFill>
                  <a:srgbClr val="000040"/>
                </a:solidFill>
                <a:effectLst/>
                <a:latin typeface="Avenir Book" panose="02000503020000020003"/>
              </a:rPr>
              <a:t>• ED&amp;I as a priority falls from 35% to under 10%.</a:t>
            </a:r>
            <a:br>
              <a:rPr kumimoji="0" lang="en-US" altLang="en-US" sz="1200" b="0" i="0" u="none" strike="noStrike" cap="none" normalizeH="0" baseline="0" dirty="0">
                <a:ln>
                  <a:noFill/>
                </a:ln>
                <a:solidFill>
                  <a:srgbClr val="000040"/>
                </a:solidFill>
                <a:effectLst/>
                <a:latin typeface="Avenir Book" panose="02000503020000020003"/>
              </a:rPr>
            </a:br>
            <a:r>
              <a:rPr kumimoji="0" lang="en-US" altLang="en-US" sz="1200" b="0" i="0" u="none" strike="noStrike" cap="none" normalizeH="0" baseline="0" dirty="0">
                <a:ln>
                  <a:noFill/>
                </a:ln>
                <a:solidFill>
                  <a:srgbClr val="000040"/>
                </a:solidFill>
                <a:effectLst/>
                <a:latin typeface="Avenir Book" panose="02000503020000020003"/>
              </a:rPr>
              <a:t>• Yet ED&amp;I practice continues to mature: 47% are Disability Confident (35% last year).</a:t>
            </a:r>
          </a:p>
          <a:p>
            <a:pPr marL="0" indent="0">
              <a:buFont typeface="+mj-lt"/>
              <a:buNone/>
            </a:pPr>
            <a:endParaRPr lang="en-US" sz="1200" dirty="0"/>
          </a:p>
          <a:p>
            <a:pPr marL="0" indent="0">
              <a:buFont typeface="+mj-lt"/>
              <a:buNone/>
            </a:pPr>
            <a:r>
              <a:rPr lang="en-US" sz="1200" dirty="0"/>
              <a:t>• ED&amp;I </a:t>
            </a:r>
            <a:r>
              <a:rPr lang="en-US" sz="1200" dirty="0" err="1"/>
              <a:t>deprioritised</a:t>
            </a:r>
            <a:r>
              <a:rPr lang="en-US" sz="1200" dirty="0"/>
              <a:t>, not devalued</a:t>
            </a:r>
          </a:p>
          <a:p>
            <a:pPr marL="0" indent="0">
              <a:buFont typeface="+mj-lt"/>
              <a:buNone/>
            </a:pPr>
            <a:endParaRPr lang="en-GB" sz="1200" dirty="0"/>
          </a:p>
          <a:p>
            <a:pPr marL="0" indent="0">
              <a:buFont typeface="+mj-lt"/>
              <a:buNone/>
            </a:pPr>
            <a:endParaRPr lang="en-GB" sz="1200" dirty="0"/>
          </a:p>
        </p:txBody>
      </p:sp>
      <p:sp>
        <p:nvSpPr>
          <p:cNvPr id="4" name="Slide Number Placeholder 3">
            <a:extLst>
              <a:ext uri="{FF2B5EF4-FFF2-40B4-BE49-F238E27FC236}">
                <a16:creationId xmlns:a16="http://schemas.microsoft.com/office/drawing/2014/main" id="{D42CEA8E-2870-A4D1-B43C-C3CA11902CF6}"/>
              </a:ext>
            </a:extLst>
          </p:cNvPr>
          <p:cNvSpPr>
            <a:spLocks noGrp="1"/>
          </p:cNvSpPr>
          <p:nvPr>
            <p:ph type="sldNum" sz="quarter" idx="5"/>
          </p:nvPr>
        </p:nvSpPr>
        <p:spPr/>
        <p:txBody>
          <a:bodyPr/>
          <a:lstStyle/>
          <a:p>
            <a:fld id="{C686CE4A-2A01-1540-9AF3-A600AA611D16}" type="slidenum">
              <a:rPr lang="en-US" smtClean="0"/>
              <a:t>4</a:t>
            </a:fld>
            <a:endParaRPr lang="en-US"/>
          </a:p>
        </p:txBody>
      </p:sp>
    </p:spTree>
    <p:extLst>
      <p:ext uri="{BB962C8B-B14F-4D97-AF65-F5344CB8AC3E}">
        <p14:creationId xmlns:p14="http://schemas.microsoft.com/office/powerpoint/2010/main" val="309586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lot of noise around AI, direct sourcing and stronger in-house teams reducing the need for agencies. </a:t>
            </a:r>
          </a:p>
          <a:p>
            <a:endParaRPr lang="en-GB" dirty="0"/>
          </a:p>
          <a:p>
            <a:r>
              <a:rPr lang="en-GB" dirty="0"/>
              <a:t>But one finding really jumped out at me. Only 3% of TA leaders felt agencies provide limited value. </a:t>
            </a:r>
          </a:p>
          <a:p>
            <a:endParaRPr lang="en-GB" dirty="0"/>
          </a:p>
          <a:p>
            <a:r>
              <a:rPr lang="en-GB" dirty="0"/>
              <a:t>So this isn't a conversation about whether agencies matter. It's about where and how they create the most value. Agencies aren't disappearing, but clients are expecting more and are changing the way they engage with you.</a:t>
            </a:r>
          </a:p>
        </p:txBody>
      </p:sp>
      <p:sp>
        <p:nvSpPr>
          <p:cNvPr id="4" name="Slide Number Placeholder 3"/>
          <p:cNvSpPr>
            <a:spLocks noGrp="1"/>
          </p:cNvSpPr>
          <p:nvPr>
            <p:ph type="sldNum" sz="quarter" idx="5"/>
          </p:nvPr>
        </p:nvSpPr>
        <p:spPr/>
        <p:txBody>
          <a:bodyPr/>
          <a:lstStyle/>
          <a:p>
            <a:fld id="{C686CE4A-2A01-1540-9AF3-A600AA611D16}" type="slidenum">
              <a:rPr lang="en-US" smtClean="0"/>
              <a:t>5</a:t>
            </a:fld>
            <a:endParaRPr lang="en-US"/>
          </a:p>
        </p:txBody>
      </p:sp>
    </p:spTree>
    <p:extLst>
      <p:ext uri="{BB962C8B-B14F-4D97-AF65-F5344CB8AC3E}">
        <p14:creationId xmlns:p14="http://schemas.microsoft.com/office/powerpoint/2010/main" val="238404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9BD8A-DC43-4223-A839-02AE23497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A912-48F8-C798-39AA-F21F3E9B4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09E71-5BCE-65D6-173A-894955A6D97B}"/>
              </a:ext>
            </a:extLst>
          </p:cNvPr>
          <p:cNvSpPr>
            <a:spLocks noGrp="1"/>
          </p:cNvSpPr>
          <p:nvPr>
            <p:ph type="body" idx="1"/>
          </p:nvPr>
        </p:nvSpPr>
        <p:spPr/>
        <p:txBody>
          <a:bodyPr/>
          <a:lstStyle/>
          <a:p>
            <a:r>
              <a:rPr lang="en-GB"/>
              <a:t>Internal TA capability has matured significantly over the last few years. </a:t>
            </a:r>
          </a:p>
          <a:p>
            <a:endParaRPr lang="en-GB"/>
          </a:p>
          <a:p>
            <a:r>
              <a:rPr lang="en-GB"/>
              <a:t>Organisations are increasingly deliberate about where they spend agency budget. </a:t>
            </a:r>
          </a:p>
          <a:p>
            <a:endParaRPr lang="en-GB"/>
          </a:p>
          <a:p>
            <a:r>
              <a:rPr lang="en-GB"/>
              <a:t>Almost half of respondents told us they've reduced agency usage. </a:t>
            </a:r>
          </a:p>
          <a:p>
            <a:endParaRPr lang="en-GB"/>
          </a:p>
          <a:p>
            <a:r>
              <a:rPr lang="en-GB"/>
              <a:t>But this isn't anti-agency. What we're seeing is a move from lots of suppliers to a few trusted partners. </a:t>
            </a:r>
          </a:p>
          <a:p>
            <a:endParaRPr lang="en-GB"/>
          </a:p>
          <a:p>
            <a:r>
              <a:rPr lang="en-GB"/>
              <a:t>Relationships are becoming deeper and more strategic.</a:t>
            </a:r>
          </a:p>
        </p:txBody>
      </p:sp>
      <p:sp>
        <p:nvSpPr>
          <p:cNvPr id="4" name="Slide Number Placeholder 3">
            <a:extLst>
              <a:ext uri="{FF2B5EF4-FFF2-40B4-BE49-F238E27FC236}">
                <a16:creationId xmlns:a16="http://schemas.microsoft.com/office/drawing/2014/main" id="{76619422-6342-D050-D876-F8F8C3B8B723}"/>
              </a:ext>
            </a:extLst>
          </p:cNvPr>
          <p:cNvSpPr>
            <a:spLocks noGrp="1"/>
          </p:cNvSpPr>
          <p:nvPr>
            <p:ph type="sldNum" sz="quarter" idx="5"/>
          </p:nvPr>
        </p:nvSpPr>
        <p:spPr/>
        <p:txBody>
          <a:bodyPr/>
          <a:lstStyle/>
          <a:p>
            <a:fld id="{C686CE4A-2A01-1540-9AF3-A600AA611D16}" type="slidenum">
              <a:rPr lang="en-US" smtClean="0"/>
              <a:t>6</a:t>
            </a:fld>
            <a:endParaRPr lang="en-US"/>
          </a:p>
        </p:txBody>
      </p:sp>
    </p:spTree>
    <p:extLst>
      <p:ext uri="{BB962C8B-B14F-4D97-AF65-F5344CB8AC3E}">
        <p14:creationId xmlns:p14="http://schemas.microsoft.com/office/powerpoint/2010/main" val="386371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C9FB-7535-0B12-DF58-ADD65A3FB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8D633-B675-E4FC-E57A-14B007C76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E4615-0934-57B9-8565-32F9B7DD7FCA}"/>
              </a:ext>
            </a:extLst>
          </p:cNvPr>
          <p:cNvSpPr>
            <a:spLocks noGrp="1"/>
          </p:cNvSpPr>
          <p:nvPr>
            <p:ph type="body" idx="1"/>
          </p:nvPr>
        </p:nvSpPr>
        <p:spPr/>
        <p:txBody>
          <a:bodyPr/>
          <a:lstStyle/>
          <a:p>
            <a:r>
              <a:rPr lang="en-GB"/>
              <a:t>Agencies aren't competing against internal TA teams. The best partnerships are complementary. </a:t>
            </a:r>
          </a:p>
          <a:p>
            <a:endParaRPr lang="en-GB"/>
          </a:p>
          <a:p>
            <a:r>
              <a:rPr lang="en-GB"/>
              <a:t>Internal teams handle the majority of hiring and bring in external expertise where they need additional capability. </a:t>
            </a:r>
          </a:p>
          <a:p>
            <a:endParaRPr lang="en-GB"/>
          </a:p>
          <a:p>
            <a:r>
              <a:rPr lang="en-GB"/>
              <a:t>The number one area where agencies add value was access to hard-to-reach talent. </a:t>
            </a:r>
          </a:p>
          <a:p>
            <a:endParaRPr lang="en-GB"/>
          </a:p>
          <a:p>
            <a:r>
              <a:rPr lang="en-GB"/>
              <a:t>That's encouraging because complexity creates opportunity. Clients are prepared to invest where agencies can do something they can't easily replicate themselves.</a:t>
            </a:r>
          </a:p>
        </p:txBody>
      </p:sp>
      <p:sp>
        <p:nvSpPr>
          <p:cNvPr id="4" name="Slide Number Placeholder 3">
            <a:extLst>
              <a:ext uri="{FF2B5EF4-FFF2-40B4-BE49-F238E27FC236}">
                <a16:creationId xmlns:a16="http://schemas.microsoft.com/office/drawing/2014/main" id="{97965A1E-C419-EE48-748E-0EB7F10771BC}"/>
              </a:ext>
            </a:extLst>
          </p:cNvPr>
          <p:cNvSpPr>
            <a:spLocks noGrp="1"/>
          </p:cNvSpPr>
          <p:nvPr>
            <p:ph type="sldNum" sz="quarter" idx="5"/>
          </p:nvPr>
        </p:nvSpPr>
        <p:spPr/>
        <p:txBody>
          <a:bodyPr/>
          <a:lstStyle/>
          <a:p>
            <a:fld id="{C686CE4A-2A01-1540-9AF3-A600AA611D16}" type="slidenum">
              <a:rPr lang="en-US" smtClean="0"/>
              <a:t>7</a:t>
            </a:fld>
            <a:endParaRPr lang="en-US"/>
          </a:p>
        </p:txBody>
      </p:sp>
    </p:spTree>
    <p:extLst>
      <p:ext uri="{BB962C8B-B14F-4D97-AF65-F5344CB8AC3E}">
        <p14:creationId xmlns:p14="http://schemas.microsoft.com/office/powerpoint/2010/main" val="282833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33C4-11E2-E1D8-B054-3C868B8A9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199AA-8879-30E4-F345-32EA5EF44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8E98B-0636-E70D-A9DE-818349A8920E}"/>
              </a:ext>
            </a:extLst>
          </p:cNvPr>
          <p:cNvSpPr>
            <a:spLocks noGrp="1"/>
          </p:cNvSpPr>
          <p:nvPr>
            <p:ph type="body" idx="1"/>
          </p:nvPr>
        </p:nvSpPr>
        <p:spPr/>
        <p:txBody>
          <a:bodyPr/>
          <a:lstStyle/>
          <a:p>
            <a:r>
              <a:rPr lang="en-GB"/>
              <a:t>The sentiment towards agencies was overwhelmingly positive. </a:t>
            </a:r>
          </a:p>
          <a:p>
            <a:endParaRPr lang="en-GB"/>
          </a:p>
          <a:p>
            <a:r>
              <a:rPr lang="en-GB"/>
              <a:t>But respondents were clear about where agencies could create even more value. </a:t>
            </a:r>
          </a:p>
          <a:p>
            <a:endParaRPr lang="en-GB"/>
          </a:p>
          <a:p>
            <a:r>
              <a:rPr lang="en-GB"/>
              <a:t>The biggest opportunity wasn't around fees. It was around understanding culture, EVP and business context. </a:t>
            </a:r>
          </a:p>
          <a:p>
            <a:endParaRPr lang="en-GB"/>
          </a:p>
          <a:p>
            <a:r>
              <a:rPr lang="en-GB"/>
              <a:t>Great agencies don't just understand the role. They understand the organisation and can represent it authentically to candidates. Increasingly, clients want partners, not suppliers.</a:t>
            </a:r>
          </a:p>
        </p:txBody>
      </p:sp>
      <p:sp>
        <p:nvSpPr>
          <p:cNvPr id="4" name="Slide Number Placeholder 3">
            <a:extLst>
              <a:ext uri="{FF2B5EF4-FFF2-40B4-BE49-F238E27FC236}">
                <a16:creationId xmlns:a16="http://schemas.microsoft.com/office/drawing/2014/main" id="{B5815BBF-DB80-3533-1B73-045FD848A466}"/>
              </a:ext>
            </a:extLst>
          </p:cNvPr>
          <p:cNvSpPr>
            <a:spLocks noGrp="1"/>
          </p:cNvSpPr>
          <p:nvPr>
            <p:ph type="sldNum" sz="quarter" idx="5"/>
          </p:nvPr>
        </p:nvSpPr>
        <p:spPr/>
        <p:txBody>
          <a:bodyPr/>
          <a:lstStyle/>
          <a:p>
            <a:fld id="{C686CE4A-2A01-1540-9AF3-A600AA611D16}" type="slidenum">
              <a:rPr lang="en-US" smtClean="0"/>
              <a:t>8</a:t>
            </a:fld>
            <a:endParaRPr lang="en-US"/>
          </a:p>
        </p:txBody>
      </p:sp>
    </p:spTree>
    <p:extLst>
      <p:ext uri="{BB962C8B-B14F-4D97-AF65-F5344CB8AC3E}">
        <p14:creationId xmlns:p14="http://schemas.microsoft.com/office/powerpoint/2010/main" val="151998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014F6-F99D-6063-A035-4D0A0980C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64153-5E97-93AA-B6E2-CB3093552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4C72A-DC2D-088E-36E4-08DDCDE7B9EE}"/>
              </a:ext>
            </a:extLst>
          </p:cNvPr>
          <p:cNvSpPr>
            <a:spLocks noGrp="1"/>
          </p:cNvSpPr>
          <p:nvPr>
            <p:ph type="body" idx="1"/>
          </p:nvPr>
        </p:nvSpPr>
        <p:spPr/>
        <p:txBody>
          <a:bodyPr/>
          <a:lstStyle/>
          <a:p>
            <a:r>
              <a:rPr lang="en-GB"/>
              <a:t>Looking across all of the data, three themes consistently emerged. </a:t>
            </a:r>
          </a:p>
          <a:p>
            <a:endParaRPr lang="en-GB"/>
          </a:p>
          <a:p>
            <a:r>
              <a:rPr lang="en-GB"/>
              <a:t>First, become more specialist. Complexity creates demand. </a:t>
            </a:r>
          </a:p>
          <a:p>
            <a:endParaRPr lang="en-GB"/>
          </a:p>
          <a:p>
            <a:r>
              <a:rPr lang="en-GB"/>
              <a:t>Second, bring insight, not just candidates. Salary intelligence, market trends and competitor knowledge are increasingly valuable. </a:t>
            </a:r>
          </a:p>
          <a:p>
            <a:endParaRPr lang="en-GB"/>
          </a:p>
          <a:p>
            <a:r>
              <a:rPr lang="en-GB"/>
              <a:t>Third, understand your clients better than ever before. The best agencies operate almost as an extension of the internal TA team. They understand the culture, the EVP and the context behind the vacancy. That's where I think exceptional agencies will continue to differentiate themselves.</a:t>
            </a:r>
          </a:p>
          <a:p>
            <a:endParaRPr lang="en-GB"/>
          </a:p>
          <a:p>
            <a:r>
              <a:rPr lang="en-GB"/>
              <a:t>"The future isn't fewer agencies. It's fewer relationships, higher expectations, and bigger opportunities for those agencies that can genuinely operate as trusted talent partners."</a:t>
            </a:r>
          </a:p>
        </p:txBody>
      </p:sp>
      <p:sp>
        <p:nvSpPr>
          <p:cNvPr id="4" name="Slide Number Placeholder 3">
            <a:extLst>
              <a:ext uri="{FF2B5EF4-FFF2-40B4-BE49-F238E27FC236}">
                <a16:creationId xmlns:a16="http://schemas.microsoft.com/office/drawing/2014/main" id="{902A0062-5532-1ECD-9EA1-4938B9C98364}"/>
              </a:ext>
            </a:extLst>
          </p:cNvPr>
          <p:cNvSpPr>
            <a:spLocks noGrp="1"/>
          </p:cNvSpPr>
          <p:nvPr>
            <p:ph type="sldNum" sz="quarter" idx="5"/>
          </p:nvPr>
        </p:nvSpPr>
        <p:spPr/>
        <p:txBody>
          <a:bodyPr/>
          <a:lstStyle/>
          <a:p>
            <a:fld id="{C686CE4A-2A01-1540-9AF3-A600AA611D16}" type="slidenum">
              <a:rPr lang="en-US" smtClean="0"/>
              <a:t>9</a:t>
            </a:fld>
            <a:endParaRPr lang="en-US"/>
          </a:p>
        </p:txBody>
      </p:sp>
    </p:spTree>
    <p:extLst>
      <p:ext uri="{BB962C8B-B14F-4D97-AF65-F5344CB8AC3E}">
        <p14:creationId xmlns:p14="http://schemas.microsoft.com/office/powerpoint/2010/main" val="815304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EB10D3-ECDB-C430-CFAD-91227780956F}"/>
              </a:ext>
            </a:extLst>
          </p:cNvPr>
          <p:cNvSpPr/>
          <p:nvPr userDrawn="1"/>
        </p:nvSpPr>
        <p:spPr>
          <a:xfrm>
            <a:off x="-1826" y="0"/>
            <a:ext cx="12193826" cy="6858000"/>
          </a:xfrm>
          <a:prstGeom prst="rect">
            <a:avLst/>
          </a:prstGeom>
          <a:solidFill>
            <a:srgbClr val="030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Título 1">
            <a:extLst>
              <a:ext uri="{FF2B5EF4-FFF2-40B4-BE49-F238E27FC236}">
                <a16:creationId xmlns:a16="http://schemas.microsoft.com/office/drawing/2014/main" id="{A36AC4D3-A965-9782-5352-84B01ABC4CCB}"/>
              </a:ext>
            </a:extLst>
          </p:cNvPr>
          <p:cNvSpPr>
            <a:spLocks noGrp="1"/>
          </p:cNvSpPr>
          <p:nvPr>
            <p:ph type="ctrTitle"/>
          </p:nvPr>
        </p:nvSpPr>
        <p:spPr>
          <a:xfrm>
            <a:off x="648000" y="2413262"/>
            <a:ext cx="4183492" cy="1935017"/>
          </a:xfrm>
        </p:spPr>
        <p:txBody>
          <a:bodyPr anchor="t" anchorCtr="0"/>
          <a:lstStyle>
            <a:lvl1pPr algn="l">
              <a:defRPr sz="4400">
                <a:solidFill>
                  <a:schemeClr val="bg1"/>
                </a:solidFill>
              </a:defRPr>
            </a:lvl1pPr>
          </a:lstStyle>
          <a:p>
            <a:r>
              <a:rPr lang="en-GB"/>
              <a:t>Click to edit Master title style</a:t>
            </a:r>
            <a:endParaRPr lang="pt-BR"/>
          </a:p>
        </p:txBody>
      </p:sp>
      <p:sp>
        <p:nvSpPr>
          <p:cNvPr id="9" name="Subtítulo 2">
            <a:extLst>
              <a:ext uri="{FF2B5EF4-FFF2-40B4-BE49-F238E27FC236}">
                <a16:creationId xmlns:a16="http://schemas.microsoft.com/office/drawing/2014/main" id="{4A82CFCD-2A23-AACF-4775-D693DC2FA247}"/>
              </a:ext>
            </a:extLst>
          </p:cNvPr>
          <p:cNvSpPr>
            <a:spLocks noGrp="1"/>
          </p:cNvSpPr>
          <p:nvPr>
            <p:ph type="subTitle" idx="1"/>
          </p:nvPr>
        </p:nvSpPr>
        <p:spPr>
          <a:xfrm>
            <a:off x="648000" y="5687101"/>
            <a:ext cx="4183492" cy="347275"/>
          </a:xfrm>
        </p:spPr>
        <p:txBody>
          <a:bodyPr wrap="square">
            <a:spAutoFit/>
          </a:bodyPr>
          <a:lstStyle>
            <a:lvl1pPr marL="0" indent="0" algn="l">
              <a:buNone/>
              <a:defRPr sz="1800">
                <a:solidFill>
                  <a:srgbClr val="FA49FF"/>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E8BCCBCA-1FCF-1687-94BE-A43B30A318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48000" y="622984"/>
            <a:ext cx="2658022" cy="962748"/>
          </a:xfrm>
          <a:prstGeom prst="rect">
            <a:avLst/>
          </a:prstGeom>
        </p:spPr>
      </p:pic>
    </p:spTree>
    <p:extLst>
      <p:ext uri="{BB962C8B-B14F-4D97-AF65-F5344CB8AC3E}">
        <p14:creationId xmlns:p14="http://schemas.microsoft.com/office/powerpoint/2010/main" val="7230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Meet your cofacilitator</a:t>
            </a:r>
            <a:endParaRPr lang="en-US"/>
          </a:p>
        </p:txBody>
      </p:sp>
      <p:sp>
        <p:nvSpPr>
          <p:cNvPr id="3" name="Content Placeholder 2">
            <a:extLst>
              <a:ext uri="{FF2B5EF4-FFF2-40B4-BE49-F238E27FC236}">
                <a16:creationId xmlns:a16="http://schemas.microsoft.com/office/drawing/2014/main" id="{F535F866-58B2-16B4-5E82-68815701150F}"/>
              </a:ext>
            </a:extLst>
          </p:cNvPr>
          <p:cNvSpPr>
            <a:spLocks noGrp="1"/>
          </p:cNvSpPr>
          <p:nvPr>
            <p:ph idx="1"/>
          </p:nvPr>
        </p:nvSpPr>
        <p:spPr>
          <a:xfrm>
            <a:off x="510208" y="1825625"/>
            <a:ext cx="5585792" cy="4540112"/>
          </a:xfrm>
        </p:spPr>
        <p:txBody>
          <a:bodyPr>
            <a:normAutofit/>
          </a:bodyPr>
          <a:lstStyle>
            <a:lvl1pPr marL="0" indent="0">
              <a:buNone/>
              <a:defRPr sz="2400">
                <a:solidFill>
                  <a:srgbClr val="03044E"/>
                </a:solidFill>
                <a:latin typeface="Avenir Book" panose="02000503020000020003" pitchFamily="2" charset="0"/>
              </a:defRPr>
            </a:lvl1pPr>
          </a:lstStyle>
          <a:p>
            <a:pPr lvl="0"/>
            <a:r>
              <a:rPr lang="en-GB"/>
              <a:t>Click to edit Master text style</a:t>
            </a:r>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pic>
        <p:nvPicPr>
          <p:cNvPr id="6" name="Picture 5" descr="A person smiling with pink hair&#10;&#10;Description automatically generated">
            <a:extLst>
              <a:ext uri="{FF2B5EF4-FFF2-40B4-BE49-F238E27FC236}">
                <a16:creationId xmlns:a16="http://schemas.microsoft.com/office/drawing/2014/main" id="{E1C7267D-6750-3C2E-40D7-AD7B3A009A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69505" y="1825625"/>
            <a:ext cx="5012284" cy="4540112"/>
          </a:xfrm>
          <a:prstGeom prst="roundRect">
            <a:avLst/>
          </a:prstGeom>
          <a:effectLst>
            <a:softEdge rad="0"/>
          </a:effectLst>
        </p:spPr>
      </p:pic>
    </p:spTree>
    <p:extLst>
      <p:ext uri="{BB962C8B-B14F-4D97-AF65-F5344CB8AC3E}">
        <p14:creationId xmlns:p14="http://schemas.microsoft.com/office/powerpoint/2010/main" val="418063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TA Lifecycle</a:t>
            </a:r>
            <a:endParaRPr lang="en-US"/>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grpSp>
        <p:nvGrpSpPr>
          <p:cNvPr id="6" name="Group 5">
            <a:extLst>
              <a:ext uri="{FF2B5EF4-FFF2-40B4-BE49-F238E27FC236}">
                <a16:creationId xmlns:a16="http://schemas.microsoft.com/office/drawing/2014/main" id="{85971C84-9ABA-1A9D-5BCB-1A158F694FBD}"/>
              </a:ext>
            </a:extLst>
          </p:cNvPr>
          <p:cNvGrpSpPr>
            <a:grpSpLocks noChangeAspect="1"/>
          </p:cNvGrpSpPr>
          <p:nvPr userDrawn="1"/>
        </p:nvGrpSpPr>
        <p:grpSpPr>
          <a:xfrm>
            <a:off x="684291" y="1646238"/>
            <a:ext cx="10064732" cy="5280129"/>
            <a:chOff x="1181764" y="1456939"/>
            <a:chExt cx="9709605" cy="5093805"/>
          </a:xfrm>
        </p:grpSpPr>
        <p:sp>
          <p:nvSpPr>
            <p:cNvPr id="7" name="Google Shape;200;g2e24e78a593_0_185">
              <a:extLst>
                <a:ext uri="{FF2B5EF4-FFF2-40B4-BE49-F238E27FC236}">
                  <a16:creationId xmlns:a16="http://schemas.microsoft.com/office/drawing/2014/main" id="{7A1304C0-CC13-7B06-4149-7051BBCFE693}"/>
                </a:ext>
              </a:extLst>
            </p:cNvPr>
            <p:cNvSpPr/>
            <p:nvPr/>
          </p:nvSpPr>
          <p:spPr>
            <a:xfrm>
              <a:off x="6010584" y="1456939"/>
              <a:ext cx="1459955" cy="1416734"/>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Planning</a:t>
              </a:r>
            </a:p>
          </p:txBody>
        </p:sp>
        <p:sp>
          <p:nvSpPr>
            <p:cNvPr id="9" name="Google Shape;214;g2e24e78a593_0_185">
              <a:extLst>
                <a:ext uri="{FF2B5EF4-FFF2-40B4-BE49-F238E27FC236}">
                  <a16:creationId xmlns:a16="http://schemas.microsoft.com/office/drawing/2014/main" id="{286CBCAD-2A88-3CB7-21EB-283191DEDD82}"/>
                </a:ext>
              </a:extLst>
            </p:cNvPr>
            <p:cNvSpPr/>
            <p:nvPr/>
          </p:nvSpPr>
          <p:spPr>
            <a:xfrm>
              <a:off x="7763571" y="1586935"/>
              <a:ext cx="2665397" cy="1801780"/>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Super Sleuth</a:t>
              </a:r>
            </a:p>
            <a:p>
              <a:pPr algn="ctr">
                <a:lnSpc>
                  <a:spcPct val="110000"/>
                </a:lnSpc>
              </a:pPr>
              <a:r>
                <a:rPr lang="en-US" sz="1200">
                  <a:solidFill>
                    <a:srgbClr val="000040"/>
                  </a:solidFill>
                  <a:latin typeface="Avenir"/>
                  <a:ea typeface="Roboto Light" panose="02000000000000000000" pitchFamily="2" charset="0"/>
                </a:rPr>
                <a:t>Proactively asking the right questions that help hiring managers articulate what they need in good time, to help ensure the right talent can be found in time</a:t>
              </a:r>
              <a:endParaRPr lang="en-GB" sz="1200">
                <a:solidFill>
                  <a:srgbClr val="000040"/>
                </a:solidFill>
                <a:latin typeface="Avenir"/>
                <a:ea typeface="Roboto Light" panose="02000000000000000000" pitchFamily="2" charset="0"/>
              </a:endParaRPr>
            </a:p>
            <a:p>
              <a:pPr marL="0" lvl="0" indent="0" algn="ctr" rtl="0">
                <a:lnSpc>
                  <a:spcPct val="115000"/>
                </a:lnSpc>
                <a:spcBef>
                  <a:spcPts val="0"/>
                </a:spcBef>
                <a:spcAft>
                  <a:spcPts val="0"/>
                </a:spcAft>
                <a:buClr>
                  <a:schemeClr val="dk1"/>
                </a:buClr>
                <a:buSzPts val="1100"/>
                <a:buFont typeface="Arial"/>
                <a:buNone/>
              </a:pPr>
              <a:endParaRPr lang="en-US" sz="1200" b="1">
                <a:solidFill>
                  <a:srgbClr val="000040"/>
                </a:solidFill>
                <a:latin typeface="Avenir"/>
                <a:ea typeface="Avenir"/>
                <a:cs typeface="Avenir"/>
                <a:sym typeface="Avenir"/>
              </a:endParaRPr>
            </a:p>
          </p:txBody>
        </p:sp>
        <p:sp>
          <p:nvSpPr>
            <p:cNvPr id="10" name="Google Shape;198;g2e24e78a593_0_185">
              <a:extLst>
                <a:ext uri="{FF2B5EF4-FFF2-40B4-BE49-F238E27FC236}">
                  <a16:creationId xmlns:a16="http://schemas.microsoft.com/office/drawing/2014/main" id="{78D62455-7644-1898-DE97-9FDBDF136B1C}"/>
                </a:ext>
              </a:extLst>
            </p:cNvPr>
            <p:cNvSpPr/>
            <p:nvPr/>
          </p:nvSpPr>
          <p:spPr>
            <a:xfrm>
              <a:off x="8700195" y="3197597"/>
              <a:ext cx="2191174"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Brand Ambassador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Protecting and projecting the Brand to create engagement with all future talent</a:t>
              </a:r>
              <a:endParaRPr sz="1200">
                <a:solidFill>
                  <a:srgbClr val="000040"/>
                </a:solidFill>
                <a:latin typeface="Avenir"/>
                <a:ea typeface="Avenir"/>
                <a:cs typeface="Avenir"/>
                <a:sym typeface="Avenir"/>
              </a:endParaRPr>
            </a:p>
          </p:txBody>
        </p:sp>
        <p:sp>
          <p:nvSpPr>
            <p:cNvPr id="11" name="Google Shape;199;g2e24e78a593_0_185">
              <a:extLst>
                <a:ext uri="{FF2B5EF4-FFF2-40B4-BE49-F238E27FC236}">
                  <a16:creationId xmlns:a16="http://schemas.microsoft.com/office/drawing/2014/main" id="{030A25C0-DD6E-DEB1-6D18-7078C3B9AEED}"/>
                </a:ext>
              </a:extLst>
            </p:cNvPr>
            <p:cNvSpPr/>
            <p:nvPr/>
          </p:nvSpPr>
          <p:spPr>
            <a:xfrm>
              <a:off x="7058525" y="2960583"/>
              <a:ext cx="1435013" cy="1416734"/>
            </a:xfrm>
            <a:prstGeom prst="ellipse">
              <a:avLst/>
            </a:prstGeom>
            <a:solidFill>
              <a:srgbClr val="E3E1D6"/>
            </a:solidFill>
            <a:ln>
              <a:noFill/>
            </a:ln>
          </p:spPr>
          <p:txBody>
            <a:bodyPr spcFirstLastPara="1" wrap="square" lIns="91425" tIns="91425" rIns="91425" bIns="91425" anchor="ctr" anchorCtr="0">
              <a:noAutofit/>
            </a:bodyPr>
            <a:lstStyle/>
            <a:p>
              <a:pPr algn="ctr"/>
              <a:r>
                <a:rPr lang="en-GB" sz="1200">
                  <a:solidFill>
                    <a:srgbClr val="002060"/>
                  </a:solidFill>
                  <a:latin typeface="Avenir"/>
                </a:rPr>
                <a:t>Employer Branding</a:t>
              </a:r>
            </a:p>
          </p:txBody>
        </p:sp>
        <p:sp>
          <p:nvSpPr>
            <p:cNvPr id="12" name="Google Shape;212;g2e24e78a593_0_185">
              <a:extLst>
                <a:ext uri="{FF2B5EF4-FFF2-40B4-BE49-F238E27FC236}">
                  <a16:creationId xmlns:a16="http://schemas.microsoft.com/office/drawing/2014/main" id="{448B7F9B-19CC-78CF-2CC2-9DA249452379}"/>
                </a:ext>
              </a:extLst>
            </p:cNvPr>
            <p:cNvSpPr/>
            <p:nvPr/>
          </p:nvSpPr>
          <p:spPr>
            <a:xfrm>
              <a:off x="7398166" y="2867387"/>
              <a:ext cx="1459955" cy="1322765"/>
            </a:xfrm>
            <a:prstGeom prst="rect">
              <a:avLst/>
            </a:prstGeom>
            <a:noFill/>
            <a:ln>
              <a:noFill/>
            </a:ln>
          </p:spPr>
          <p:txBody>
            <a:bodyPr spcFirstLastPara="1" wrap="square" lIns="0" tIns="0" rIns="0" bIns="0" anchor="ctr" anchorCtr="0">
              <a:normAutofit/>
            </a:bodyPr>
            <a:lstStyle/>
            <a:p>
              <a:pPr marL="0" lvl="0" indent="0" algn="ctr" rtl="0">
                <a:lnSpc>
                  <a:spcPct val="115000"/>
                </a:lnSpc>
                <a:spcBef>
                  <a:spcPts val="0"/>
                </a:spcBef>
                <a:spcAft>
                  <a:spcPts val="0"/>
                </a:spcAft>
                <a:buClr>
                  <a:schemeClr val="dk1"/>
                </a:buClr>
                <a:buSzPts val="1100"/>
                <a:buFont typeface="Arial"/>
                <a:buNone/>
              </a:pPr>
              <a:endParaRPr sz="1200">
                <a:solidFill>
                  <a:srgbClr val="000040"/>
                </a:solidFill>
                <a:latin typeface="Avenir"/>
                <a:ea typeface="Avenir"/>
                <a:cs typeface="Avenir"/>
                <a:sym typeface="Avenir"/>
              </a:endParaRPr>
            </a:p>
          </p:txBody>
        </p:sp>
        <p:sp>
          <p:nvSpPr>
            <p:cNvPr id="13" name="Google Shape;196;g2e24e78a593_0_185">
              <a:extLst>
                <a:ext uri="{FF2B5EF4-FFF2-40B4-BE49-F238E27FC236}">
                  <a16:creationId xmlns:a16="http://schemas.microsoft.com/office/drawing/2014/main" id="{20AD32A3-2B31-A295-5BE2-97ECA5CE689C}"/>
                </a:ext>
              </a:extLst>
            </p:cNvPr>
            <p:cNvSpPr/>
            <p:nvPr/>
          </p:nvSpPr>
          <p:spPr>
            <a:xfrm>
              <a:off x="7908490" y="4821406"/>
              <a:ext cx="2375558"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Marketeer &amp; Talent Scout</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Crafting a job advertisement and </a:t>
              </a:r>
              <a:r>
                <a:rPr lang="en-US" sz="1200" err="1">
                  <a:solidFill>
                    <a:srgbClr val="000040"/>
                  </a:solidFill>
                  <a:latin typeface="Avenir"/>
                  <a:ea typeface="Avenir"/>
                  <a:cs typeface="Avenir"/>
                  <a:sym typeface="Avenir"/>
                </a:rPr>
                <a:t>utilising</a:t>
              </a:r>
              <a:r>
                <a:rPr lang="en-US" sz="1200">
                  <a:solidFill>
                    <a:srgbClr val="000040"/>
                  </a:solidFill>
                  <a:latin typeface="Avenir"/>
                  <a:ea typeface="Avenir"/>
                  <a:cs typeface="Avenir"/>
                  <a:sym typeface="Avenir"/>
                </a:rPr>
                <a:t> channels that attract the right talent</a:t>
              </a:r>
              <a:endParaRPr sz="1200">
                <a:solidFill>
                  <a:srgbClr val="000040"/>
                </a:solidFill>
                <a:latin typeface="Avenir"/>
                <a:ea typeface="Avenir"/>
                <a:cs typeface="Avenir"/>
                <a:sym typeface="Avenir"/>
              </a:endParaRPr>
            </a:p>
          </p:txBody>
        </p:sp>
        <p:sp>
          <p:nvSpPr>
            <p:cNvPr id="14" name="Google Shape;197;g2e24e78a593_0_185">
              <a:extLst>
                <a:ext uri="{FF2B5EF4-FFF2-40B4-BE49-F238E27FC236}">
                  <a16:creationId xmlns:a16="http://schemas.microsoft.com/office/drawing/2014/main" id="{E8D4D402-D751-37B7-E322-A5F2AFA695E5}"/>
                </a:ext>
              </a:extLst>
            </p:cNvPr>
            <p:cNvSpPr/>
            <p:nvPr/>
          </p:nvSpPr>
          <p:spPr>
            <a:xfrm>
              <a:off x="6237604" y="4527729"/>
              <a:ext cx="1502237" cy="1417223"/>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Attraction &amp; Sourcing</a:t>
              </a:r>
            </a:p>
          </p:txBody>
        </p:sp>
        <p:sp>
          <p:nvSpPr>
            <p:cNvPr id="15" name="Google Shape;194;g2e24e78a593_0_185">
              <a:extLst>
                <a:ext uri="{FF2B5EF4-FFF2-40B4-BE49-F238E27FC236}">
                  <a16:creationId xmlns:a16="http://schemas.microsoft.com/office/drawing/2014/main" id="{265C0383-291C-C9A0-39D5-6976A780FECB}"/>
                </a:ext>
              </a:extLst>
            </p:cNvPr>
            <p:cNvSpPr/>
            <p:nvPr/>
          </p:nvSpPr>
          <p:spPr>
            <a:xfrm>
              <a:off x="1745577" y="4969900"/>
              <a:ext cx="2510728"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Culture &amp; Performance Gate-Keeper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Identifying the best talent through the right assessment processes</a:t>
              </a:r>
              <a:endParaRPr sz="1200">
                <a:solidFill>
                  <a:srgbClr val="000040"/>
                </a:solidFill>
                <a:latin typeface="Avenir"/>
                <a:ea typeface="Avenir"/>
                <a:cs typeface="Avenir"/>
                <a:sym typeface="Avenir"/>
              </a:endParaRPr>
            </a:p>
          </p:txBody>
        </p:sp>
        <p:sp>
          <p:nvSpPr>
            <p:cNvPr id="16" name="Google Shape;195;g2e24e78a593_0_185">
              <a:extLst>
                <a:ext uri="{FF2B5EF4-FFF2-40B4-BE49-F238E27FC236}">
                  <a16:creationId xmlns:a16="http://schemas.microsoft.com/office/drawing/2014/main" id="{22A7092E-7D25-9934-5A4B-0A1690F73DE4}"/>
                </a:ext>
              </a:extLst>
            </p:cNvPr>
            <p:cNvSpPr/>
            <p:nvPr/>
          </p:nvSpPr>
          <p:spPr>
            <a:xfrm>
              <a:off x="4378639" y="4554614"/>
              <a:ext cx="1502237" cy="1401444"/>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Selection</a:t>
              </a:r>
            </a:p>
          </p:txBody>
        </p:sp>
        <p:sp>
          <p:nvSpPr>
            <p:cNvPr id="17" name="Google Shape;192;g2e24e78a593_0_185">
              <a:extLst>
                <a:ext uri="{FF2B5EF4-FFF2-40B4-BE49-F238E27FC236}">
                  <a16:creationId xmlns:a16="http://schemas.microsoft.com/office/drawing/2014/main" id="{FB21411C-8309-3983-2E6E-EB0D05F00BBD}"/>
                </a:ext>
              </a:extLst>
            </p:cNvPr>
            <p:cNvSpPr/>
            <p:nvPr/>
          </p:nvSpPr>
          <p:spPr>
            <a:xfrm>
              <a:off x="1181764" y="3263868"/>
              <a:ext cx="2284388" cy="1580844"/>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Decision Enabler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Taking a call on who should join the organization and how to reward them appropriately </a:t>
              </a:r>
              <a:endParaRPr sz="1200">
                <a:solidFill>
                  <a:srgbClr val="000040"/>
                </a:solidFill>
                <a:latin typeface="Avenir"/>
                <a:ea typeface="Avenir"/>
                <a:cs typeface="Avenir"/>
                <a:sym typeface="Avenir"/>
              </a:endParaRPr>
            </a:p>
          </p:txBody>
        </p:sp>
        <p:sp>
          <p:nvSpPr>
            <p:cNvPr id="18" name="Google Shape;193;g2e24e78a593_0_185">
              <a:extLst>
                <a:ext uri="{FF2B5EF4-FFF2-40B4-BE49-F238E27FC236}">
                  <a16:creationId xmlns:a16="http://schemas.microsoft.com/office/drawing/2014/main" id="{6968E052-836E-7B07-7BF1-4B9C642489E8}"/>
                </a:ext>
              </a:extLst>
            </p:cNvPr>
            <p:cNvSpPr/>
            <p:nvPr/>
          </p:nvSpPr>
          <p:spPr>
            <a:xfrm>
              <a:off x="3590110" y="3024085"/>
              <a:ext cx="1435013" cy="1353363"/>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Hiring</a:t>
              </a:r>
            </a:p>
          </p:txBody>
        </p:sp>
        <p:sp>
          <p:nvSpPr>
            <p:cNvPr id="19" name="Google Shape;186;g2e24e78a593_0_185">
              <a:extLst>
                <a:ext uri="{FF2B5EF4-FFF2-40B4-BE49-F238E27FC236}">
                  <a16:creationId xmlns:a16="http://schemas.microsoft.com/office/drawing/2014/main" id="{C74DA0EC-D075-37C8-A83E-A76B8E844B4B}"/>
                </a:ext>
              </a:extLst>
            </p:cNvPr>
            <p:cNvSpPr/>
            <p:nvPr/>
          </p:nvSpPr>
          <p:spPr>
            <a:xfrm>
              <a:off x="1578392" y="1604885"/>
              <a:ext cx="2529220" cy="1580844"/>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Success Facilitator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Setting the new starter up for success so they can perform to the best of their ability as they commence employment</a:t>
              </a:r>
              <a:endParaRPr sz="1200">
                <a:solidFill>
                  <a:srgbClr val="000040"/>
                </a:solidFill>
                <a:latin typeface="Avenir"/>
                <a:ea typeface="Avenir"/>
                <a:cs typeface="Avenir"/>
                <a:sym typeface="Avenir"/>
              </a:endParaRPr>
            </a:p>
          </p:txBody>
        </p:sp>
        <p:sp>
          <p:nvSpPr>
            <p:cNvPr id="20" name="Google Shape;191;g2e24e78a593_0_185">
              <a:extLst>
                <a:ext uri="{FF2B5EF4-FFF2-40B4-BE49-F238E27FC236}">
                  <a16:creationId xmlns:a16="http://schemas.microsoft.com/office/drawing/2014/main" id="{D3098D96-4C50-95C3-CD5E-09AA7B994040}"/>
                </a:ext>
              </a:extLst>
            </p:cNvPr>
            <p:cNvSpPr/>
            <p:nvPr/>
          </p:nvSpPr>
          <p:spPr>
            <a:xfrm>
              <a:off x="4211561" y="1456939"/>
              <a:ext cx="1502237" cy="1416734"/>
            </a:xfrm>
            <a:prstGeom prst="ellipse">
              <a:avLst/>
            </a:prstGeom>
            <a:solidFill>
              <a:srgbClr val="E3E1D6"/>
            </a:solidFill>
            <a:ln>
              <a:noFill/>
            </a:ln>
          </p:spPr>
          <p:txBody>
            <a:bodyPr spcFirstLastPara="1" wrap="square" lIns="91425" tIns="91425" rIns="91425" bIns="91425" anchor="ctr" anchorCtr="0">
              <a:normAutofit/>
            </a:bodyPr>
            <a:lstStyle/>
            <a:p>
              <a:pPr algn="ctr">
                <a:lnSpc>
                  <a:spcPct val="115000"/>
                </a:lnSpc>
                <a:buClr>
                  <a:schemeClr val="dk1"/>
                </a:buClr>
                <a:buSzPts val="1100"/>
              </a:pPr>
              <a:r>
                <a:rPr lang="en-GB" sz="1100">
                  <a:solidFill>
                    <a:srgbClr val="002060"/>
                  </a:solidFill>
                  <a:latin typeface="Avenir"/>
                </a:rPr>
                <a:t>Onboarding</a:t>
              </a:r>
            </a:p>
          </p:txBody>
        </p:sp>
        <p:cxnSp>
          <p:nvCxnSpPr>
            <p:cNvPr id="21" name="Google Shape;203;g2e24e78a593_0_185">
              <a:extLst>
                <a:ext uri="{FF2B5EF4-FFF2-40B4-BE49-F238E27FC236}">
                  <a16:creationId xmlns:a16="http://schemas.microsoft.com/office/drawing/2014/main" id="{C022C285-AFB5-2321-F27E-FB8C14565812}"/>
                </a:ext>
              </a:extLst>
            </p:cNvPr>
            <p:cNvCxnSpPr>
              <a:cxnSpLocks/>
            </p:cNvCxnSpPr>
            <p:nvPr/>
          </p:nvCxnSpPr>
          <p:spPr>
            <a:xfrm>
              <a:off x="7343290" y="2713457"/>
              <a:ext cx="160516" cy="200591"/>
            </a:xfrm>
            <a:prstGeom prst="straightConnector1">
              <a:avLst/>
            </a:prstGeom>
            <a:noFill/>
            <a:ln w="9525" cap="flat" cmpd="sng">
              <a:solidFill>
                <a:srgbClr val="F949FF"/>
              </a:solidFill>
              <a:prstDash val="solid"/>
              <a:round/>
              <a:headEnd type="none" w="med" len="med"/>
              <a:tailEnd type="triangle" w="med" len="med"/>
            </a:ln>
          </p:spPr>
        </p:cxnSp>
        <p:cxnSp>
          <p:nvCxnSpPr>
            <p:cNvPr id="22" name="Google Shape;203;g2e24e78a593_0_185">
              <a:extLst>
                <a:ext uri="{FF2B5EF4-FFF2-40B4-BE49-F238E27FC236}">
                  <a16:creationId xmlns:a16="http://schemas.microsoft.com/office/drawing/2014/main" id="{785B371F-BA96-FCF4-DD54-4C5FF04D6DEB}"/>
                </a:ext>
              </a:extLst>
            </p:cNvPr>
            <p:cNvCxnSpPr>
              <a:cxnSpLocks/>
            </p:cNvCxnSpPr>
            <p:nvPr/>
          </p:nvCxnSpPr>
          <p:spPr>
            <a:xfrm flipH="1">
              <a:off x="7470540" y="4376848"/>
              <a:ext cx="134886" cy="238914"/>
            </a:xfrm>
            <a:prstGeom prst="straightConnector1">
              <a:avLst/>
            </a:prstGeom>
            <a:noFill/>
            <a:ln w="9525" cap="flat" cmpd="sng">
              <a:solidFill>
                <a:srgbClr val="F949FF"/>
              </a:solidFill>
              <a:prstDash val="solid"/>
              <a:round/>
              <a:headEnd type="none" w="med" len="med"/>
              <a:tailEnd type="triangle" w="med" len="med"/>
            </a:ln>
          </p:spPr>
        </p:cxnSp>
        <p:cxnSp>
          <p:nvCxnSpPr>
            <p:cNvPr id="23" name="Google Shape;203;g2e24e78a593_0_185">
              <a:extLst>
                <a:ext uri="{FF2B5EF4-FFF2-40B4-BE49-F238E27FC236}">
                  <a16:creationId xmlns:a16="http://schemas.microsoft.com/office/drawing/2014/main" id="{CF50729B-2F4E-AF84-ED2C-88E64A83E5DD}"/>
                </a:ext>
              </a:extLst>
            </p:cNvPr>
            <p:cNvCxnSpPr>
              <a:cxnSpLocks/>
            </p:cNvCxnSpPr>
            <p:nvPr/>
          </p:nvCxnSpPr>
          <p:spPr>
            <a:xfrm flipV="1">
              <a:off x="4558863" y="2828700"/>
              <a:ext cx="101831" cy="195385"/>
            </a:xfrm>
            <a:prstGeom prst="straightConnector1">
              <a:avLst/>
            </a:prstGeom>
            <a:noFill/>
            <a:ln w="9525" cap="flat" cmpd="sng">
              <a:solidFill>
                <a:srgbClr val="F949FF"/>
              </a:solidFill>
              <a:prstDash val="solid"/>
              <a:round/>
              <a:headEnd type="none" w="med" len="med"/>
              <a:tailEnd type="triangle" w="med" len="med"/>
            </a:ln>
          </p:spPr>
        </p:cxnSp>
        <p:cxnSp>
          <p:nvCxnSpPr>
            <p:cNvPr id="24" name="Google Shape;203;g2e24e78a593_0_185">
              <a:extLst>
                <a:ext uri="{FF2B5EF4-FFF2-40B4-BE49-F238E27FC236}">
                  <a16:creationId xmlns:a16="http://schemas.microsoft.com/office/drawing/2014/main" id="{5D88E083-040D-7CBD-E1FB-F5302CD0DA64}"/>
                </a:ext>
              </a:extLst>
            </p:cNvPr>
            <p:cNvCxnSpPr>
              <a:cxnSpLocks/>
            </p:cNvCxnSpPr>
            <p:nvPr/>
          </p:nvCxnSpPr>
          <p:spPr>
            <a:xfrm flipH="1" flipV="1">
              <a:off x="4610037" y="4412585"/>
              <a:ext cx="115265" cy="167438"/>
            </a:xfrm>
            <a:prstGeom prst="straightConnector1">
              <a:avLst/>
            </a:prstGeom>
            <a:noFill/>
            <a:ln w="9525" cap="flat" cmpd="sng">
              <a:solidFill>
                <a:srgbClr val="F949FF"/>
              </a:solidFill>
              <a:prstDash val="solid"/>
              <a:round/>
              <a:headEnd type="none" w="med" len="med"/>
              <a:tailEnd type="triangle" w="med" len="med"/>
            </a:ln>
          </p:spPr>
        </p:cxnSp>
        <p:cxnSp>
          <p:nvCxnSpPr>
            <p:cNvPr id="25" name="Google Shape;203;g2e24e78a593_0_185">
              <a:extLst>
                <a:ext uri="{FF2B5EF4-FFF2-40B4-BE49-F238E27FC236}">
                  <a16:creationId xmlns:a16="http://schemas.microsoft.com/office/drawing/2014/main" id="{2F13A727-EFF2-43E6-02CC-437354BC0A79}"/>
                </a:ext>
              </a:extLst>
            </p:cNvPr>
            <p:cNvCxnSpPr>
              <a:cxnSpLocks/>
            </p:cNvCxnSpPr>
            <p:nvPr/>
          </p:nvCxnSpPr>
          <p:spPr>
            <a:xfrm flipH="1">
              <a:off x="5925646" y="5238759"/>
              <a:ext cx="261611" cy="0"/>
            </a:xfrm>
            <a:prstGeom prst="straightConnector1">
              <a:avLst/>
            </a:prstGeom>
            <a:noFill/>
            <a:ln w="9525" cap="flat" cmpd="sng">
              <a:solidFill>
                <a:srgbClr val="F949FF"/>
              </a:solidFill>
              <a:prstDash val="solid"/>
              <a:round/>
              <a:headEnd type="none" w="med" len="med"/>
              <a:tailEnd type="triangle" w="med" len="med"/>
            </a:ln>
          </p:spPr>
        </p:cxnSp>
        <p:cxnSp>
          <p:nvCxnSpPr>
            <p:cNvPr id="26" name="Google Shape;203;g2e24e78a593_0_185">
              <a:extLst>
                <a:ext uri="{FF2B5EF4-FFF2-40B4-BE49-F238E27FC236}">
                  <a16:creationId xmlns:a16="http://schemas.microsoft.com/office/drawing/2014/main" id="{B2DFAFE3-3410-5F93-A741-0F124832D5CE}"/>
                </a:ext>
              </a:extLst>
            </p:cNvPr>
            <p:cNvCxnSpPr>
              <a:cxnSpLocks/>
            </p:cNvCxnSpPr>
            <p:nvPr/>
          </p:nvCxnSpPr>
          <p:spPr>
            <a:xfrm>
              <a:off x="5768350" y="2170601"/>
              <a:ext cx="211111" cy="0"/>
            </a:xfrm>
            <a:prstGeom prst="straightConnector1">
              <a:avLst/>
            </a:prstGeom>
            <a:noFill/>
            <a:ln w="9525" cap="flat" cmpd="sng">
              <a:solidFill>
                <a:srgbClr val="F949FF"/>
              </a:solidFill>
              <a:prstDash val="solid"/>
              <a:round/>
              <a:headEnd type="none" w="med" len="med"/>
              <a:tailEnd type="triangle" w="med" len="med"/>
            </a:ln>
          </p:spPr>
        </p:cxnSp>
        <p:sp>
          <p:nvSpPr>
            <p:cNvPr id="27" name="Google Shape;201;g2e24e78a593_0_185">
              <a:extLst>
                <a:ext uri="{FF2B5EF4-FFF2-40B4-BE49-F238E27FC236}">
                  <a16:creationId xmlns:a16="http://schemas.microsoft.com/office/drawing/2014/main" id="{81D805B8-3B26-AE65-B4D7-59178DE85226}"/>
                </a:ext>
              </a:extLst>
            </p:cNvPr>
            <p:cNvSpPr/>
            <p:nvPr/>
          </p:nvSpPr>
          <p:spPr>
            <a:xfrm>
              <a:off x="5144996" y="3461882"/>
              <a:ext cx="1812534" cy="542819"/>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F949FF"/>
                  </a:solidFill>
                  <a:latin typeface="Avenir"/>
                  <a:ea typeface="Avenir"/>
                  <a:cs typeface="Avenir"/>
                  <a:sym typeface="Avenir"/>
                </a:rPr>
                <a:t>Equality Champion</a:t>
              </a:r>
              <a:endParaRPr sz="1200">
                <a:solidFill>
                  <a:srgbClr val="F949FF"/>
                </a:solidFill>
                <a:latin typeface="Avenir"/>
                <a:ea typeface="Avenir"/>
                <a:cs typeface="Avenir"/>
                <a:sym typeface="Avenir"/>
              </a:endParaRPr>
            </a:p>
          </p:txBody>
        </p:sp>
        <p:sp>
          <p:nvSpPr>
            <p:cNvPr id="28" name="Google Shape;202;g2e24e78a593_0_185">
              <a:extLst>
                <a:ext uri="{FF2B5EF4-FFF2-40B4-BE49-F238E27FC236}">
                  <a16:creationId xmlns:a16="http://schemas.microsoft.com/office/drawing/2014/main" id="{0773BD0E-1752-CF0A-301C-FC33E6401E77}"/>
                </a:ext>
              </a:extLst>
            </p:cNvPr>
            <p:cNvSpPr/>
            <p:nvPr/>
          </p:nvSpPr>
          <p:spPr>
            <a:xfrm>
              <a:off x="5012410" y="3791701"/>
              <a:ext cx="2053388" cy="542819"/>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F949FF"/>
                  </a:solidFill>
                  <a:latin typeface="Avenir"/>
                  <a:ea typeface="Avenir"/>
                  <a:cs typeface="Avenir"/>
                  <a:sym typeface="Avenir"/>
                </a:rPr>
                <a:t>Experience Maker</a:t>
              </a:r>
              <a:endParaRPr sz="1200">
                <a:solidFill>
                  <a:srgbClr val="F949FF"/>
                </a:solidFill>
                <a:latin typeface="Avenir"/>
                <a:ea typeface="Avenir"/>
                <a:cs typeface="Avenir"/>
                <a:sym typeface="Avenir"/>
              </a:endParaRPr>
            </a:p>
          </p:txBody>
        </p:sp>
      </p:grpSp>
    </p:spTree>
    <p:extLst>
      <p:ext uri="{BB962C8B-B14F-4D97-AF65-F5344CB8AC3E}">
        <p14:creationId xmlns:p14="http://schemas.microsoft.com/office/powerpoint/2010/main" val="275262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HMT Lifecycle</a:t>
            </a:r>
            <a:endParaRPr lang="en-US"/>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grpSp>
        <p:nvGrpSpPr>
          <p:cNvPr id="6" name="Group 5">
            <a:extLst>
              <a:ext uri="{FF2B5EF4-FFF2-40B4-BE49-F238E27FC236}">
                <a16:creationId xmlns:a16="http://schemas.microsoft.com/office/drawing/2014/main" id="{85971C84-9ABA-1A9D-5BCB-1A158F694FBD}"/>
              </a:ext>
            </a:extLst>
          </p:cNvPr>
          <p:cNvGrpSpPr>
            <a:grpSpLocks noChangeAspect="1"/>
          </p:cNvGrpSpPr>
          <p:nvPr userDrawn="1"/>
        </p:nvGrpSpPr>
        <p:grpSpPr>
          <a:xfrm>
            <a:off x="684291" y="1646238"/>
            <a:ext cx="10064732" cy="5280129"/>
            <a:chOff x="1181764" y="1456939"/>
            <a:chExt cx="9709605" cy="5093805"/>
          </a:xfrm>
        </p:grpSpPr>
        <p:sp>
          <p:nvSpPr>
            <p:cNvPr id="7" name="Google Shape;200;g2e24e78a593_0_185">
              <a:extLst>
                <a:ext uri="{FF2B5EF4-FFF2-40B4-BE49-F238E27FC236}">
                  <a16:creationId xmlns:a16="http://schemas.microsoft.com/office/drawing/2014/main" id="{7A1304C0-CC13-7B06-4149-7051BBCFE693}"/>
                </a:ext>
              </a:extLst>
            </p:cNvPr>
            <p:cNvSpPr/>
            <p:nvPr/>
          </p:nvSpPr>
          <p:spPr>
            <a:xfrm>
              <a:off x="6010584" y="1456939"/>
              <a:ext cx="1459955" cy="1416734"/>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Planning</a:t>
              </a:r>
            </a:p>
          </p:txBody>
        </p:sp>
        <p:sp>
          <p:nvSpPr>
            <p:cNvPr id="9" name="Google Shape;214;g2e24e78a593_0_185">
              <a:extLst>
                <a:ext uri="{FF2B5EF4-FFF2-40B4-BE49-F238E27FC236}">
                  <a16:creationId xmlns:a16="http://schemas.microsoft.com/office/drawing/2014/main" id="{286CBCAD-2A88-3CB7-21EB-283191DEDD82}"/>
                </a:ext>
              </a:extLst>
            </p:cNvPr>
            <p:cNvSpPr/>
            <p:nvPr/>
          </p:nvSpPr>
          <p:spPr>
            <a:xfrm>
              <a:off x="7763571" y="1586935"/>
              <a:ext cx="2665397" cy="1801780"/>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Super Sleuth</a:t>
              </a:r>
            </a:p>
            <a:p>
              <a:pPr algn="ctr">
                <a:lnSpc>
                  <a:spcPct val="110000"/>
                </a:lnSpc>
              </a:pPr>
              <a:r>
                <a:rPr lang="en-US" sz="1200">
                  <a:solidFill>
                    <a:srgbClr val="000040"/>
                  </a:solidFill>
                  <a:latin typeface="Avenir"/>
                  <a:ea typeface="Roboto Light" panose="02000000000000000000" pitchFamily="2" charset="0"/>
                </a:rPr>
                <a:t>Proactively asking the right questions that help hiring managers articulate what they need in good time, to help ensure the right talent can be found in time</a:t>
              </a:r>
              <a:endParaRPr lang="en-GB" sz="1200">
                <a:solidFill>
                  <a:srgbClr val="000040"/>
                </a:solidFill>
                <a:latin typeface="Avenir"/>
                <a:ea typeface="Roboto Light" panose="02000000000000000000" pitchFamily="2" charset="0"/>
              </a:endParaRPr>
            </a:p>
            <a:p>
              <a:pPr marL="0" lvl="0" indent="0" algn="ctr" rtl="0">
                <a:lnSpc>
                  <a:spcPct val="115000"/>
                </a:lnSpc>
                <a:spcBef>
                  <a:spcPts val="0"/>
                </a:spcBef>
                <a:spcAft>
                  <a:spcPts val="0"/>
                </a:spcAft>
                <a:buClr>
                  <a:schemeClr val="dk1"/>
                </a:buClr>
                <a:buSzPts val="1100"/>
                <a:buFont typeface="Arial"/>
                <a:buNone/>
              </a:pPr>
              <a:endParaRPr lang="en-US" sz="1200" b="1">
                <a:solidFill>
                  <a:srgbClr val="000040"/>
                </a:solidFill>
                <a:latin typeface="Avenir"/>
                <a:ea typeface="Avenir"/>
                <a:cs typeface="Avenir"/>
                <a:sym typeface="Avenir"/>
              </a:endParaRPr>
            </a:p>
          </p:txBody>
        </p:sp>
        <p:sp>
          <p:nvSpPr>
            <p:cNvPr id="10" name="Google Shape;198;g2e24e78a593_0_185">
              <a:extLst>
                <a:ext uri="{FF2B5EF4-FFF2-40B4-BE49-F238E27FC236}">
                  <a16:creationId xmlns:a16="http://schemas.microsoft.com/office/drawing/2014/main" id="{78D62455-7644-1898-DE97-9FDBDF136B1C}"/>
                </a:ext>
              </a:extLst>
            </p:cNvPr>
            <p:cNvSpPr/>
            <p:nvPr/>
          </p:nvSpPr>
          <p:spPr>
            <a:xfrm>
              <a:off x="8700195" y="3197597"/>
              <a:ext cx="2191174"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Brand Ambassador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Protecting and projecting the Brand to create engagement with all future talent</a:t>
              </a:r>
              <a:endParaRPr sz="1200">
                <a:solidFill>
                  <a:srgbClr val="000040"/>
                </a:solidFill>
                <a:latin typeface="Avenir"/>
                <a:ea typeface="Avenir"/>
                <a:cs typeface="Avenir"/>
                <a:sym typeface="Avenir"/>
              </a:endParaRPr>
            </a:p>
          </p:txBody>
        </p:sp>
        <p:sp>
          <p:nvSpPr>
            <p:cNvPr id="11" name="Google Shape;199;g2e24e78a593_0_185">
              <a:extLst>
                <a:ext uri="{FF2B5EF4-FFF2-40B4-BE49-F238E27FC236}">
                  <a16:creationId xmlns:a16="http://schemas.microsoft.com/office/drawing/2014/main" id="{030A25C0-DD6E-DEB1-6D18-7078C3B9AEED}"/>
                </a:ext>
              </a:extLst>
            </p:cNvPr>
            <p:cNvSpPr/>
            <p:nvPr/>
          </p:nvSpPr>
          <p:spPr>
            <a:xfrm>
              <a:off x="7058525" y="2960583"/>
              <a:ext cx="1435013" cy="1416734"/>
            </a:xfrm>
            <a:prstGeom prst="ellipse">
              <a:avLst/>
            </a:prstGeom>
            <a:solidFill>
              <a:srgbClr val="E3E1D6"/>
            </a:solidFill>
            <a:ln>
              <a:noFill/>
            </a:ln>
          </p:spPr>
          <p:txBody>
            <a:bodyPr spcFirstLastPara="1" wrap="square" lIns="91425" tIns="91425" rIns="91425" bIns="91425" anchor="ctr" anchorCtr="0">
              <a:noAutofit/>
            </a:bodyPr>
            <a:lstStyle/>
            <a:p>
              <a:pPr algn="ctr"/>
              <a:r>
                <a:rPr lang="en-GB" sz="1200">
                  <a:solidFill>
                    <a:srgbClr val="002060"/>
                  </a:solidFill>
                  <a:latin typeface="Avenir"/>
                </a:rPr>
                <a:t>Employer Branding</a:t>
              </a:r>
            </a:p>
          </p:txBody>
        </p:sp>
        <p:sp>
          <p:nvSpPr>
            <p:cNvPr id="12" name="Google Shape;212;g2e24e78a593_0_185">
              <a:extLst>
                <a:ext uri="{FF2B5EF4-FFF2-40B4-BE49-F238E27FC236}">
                  <a16:creationId xmlns:a16="http://schemas.microsoft.com/office/drawing/2014/main" id="{448B7F9B-19CC-78CF-2CC2-9DA249452379}"/>
                </a:ext>
              </a:extLst>
            </p:cNvPr>
            <p:cNvSpPr/>
            <p:nvPr/>
          </p:nvSpPr>
          <p:spPr>
            <a:xfrm>
              <a:off x="7398166" y="2867387"/>
              <a:ext cx="1459955" cy="1322765"/>
            </a:xfrm>
            <a:prstGeom prst="rect">
              <a:avLst/>
            </a:prstGeom>
            <a:noFill/>
            <a:ln>
              <a:noFill/>
            </a:ln>
          </p:spPr>
          <p:txBody>
            <a:bodyPr spcFirstLastPara="1" wrap="square" lIns="0" tIns="0" rIns="0" bIns="0" anchor="ctr" anchorCtr="0">
              <a:normAutofit/>
            </a:bodyPr>
            <a:lstStyle/>
            <a:p>
              <a:pPr marL="0" lvl="0" indent="0" algn="ctr" rtl="0">
                <a:lnSpc>
                  <a:spcPct val="115000"/>
                </a:lnSpc>
                <a:spcBef>
                  <a:spcPts val="0"/>
                </a:spcBef>
                <a:spcAft>
                  <a:spcPts val="0"/>
                </a:spcAft>
                <a:buClr>
                  <a:schemeClr val="dk1"/>
                </a:buClr>
                <a:buSzPts val="1100"/>
                <a:buFont typeface="Arial"/>
                <a:buNone/>
              </a:pPr>
              <a:endParaRPr sz="1200">
                <a:solidFill>
                  <a:srgbClr val="000040"/>
                </a:solidFill>
                <a:latin typeface="Avenir"/>
                <a:ea typeface="Avenir"/>
                <a:cs typeface="Avenir"/>
                <a:sym typeface="Avenir"/>
              </a:endParaRPr>
            </a:p>
          </p:txBody>
        </p:sp>
        <p:sp>
          <p:nvSpPr>
            <p:cNvPr id="13" name="Google Shape;196;g2e24e78a593_0_185">
              <a:extLst>
                <a:ext uri="{FF2B5EF4-FFF2-40B4-BE49-F238E27FC236}">
                  <a16:creationId xmlns:a16="http://schemas.microsoft.com/office/drawing/2014/main" id="{20AD32A3-2B31-A295-5BE2-97ECA5CE689C}"/>
                </a:ext>
              </a:extLst>
            </p:cNvPr>
            <p:cNvSpPr/>
            <p:nvPr/>
          </p:nvSpPr>
          <p:spPr>
            <a:xfrm>
              <a:off x="7908490" y="4821406"/>
              <a:ext cx="2375558"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Marketeer &amp; Talent Scout</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Crafting a job advertisement and </a:t>
              </a:r>
              <a:r>
                <a:rPr lang="en-US" sz="1200" err="1">
                  <a:solidFill>
                    <a:srgbClr val="000040"/>
                  </a:solidFill>
                  <a:latin typeface="Avenir"/>
                  <a:ea typeface="Avenir"/>
                  <a:cs typeface="Avenir"/>
                  <a:sym typeface="Avenir"/>
                </a:rPr>
                <a:t>utilising</a:t>
              </a:r>
              <a:r>
                <a:rPr lang="en-US" sz="1200">
                  <a:solidFill>
                    <a:srgbClr val="000040"/>
                  </a:solidFill>
                  <a:latin typeface="Avenir"/>
                  <a:ea typeface="Avenir"/>
                  <a:cs typeface="Avenir"/>
                  <a:sym typeface="Avenir"/>
                </a:rPr>
                <a:t> channels that attract the right talent</a:t>
              </a:r>
              <a:endParaRPr sz="1200">
                <a:solidFill>
                  <a:srgbClr val="000040"/>
                </a:solidFill>
                <a:latin typeface="Avenir"/>
                <a:ea typeface="Avenir"/>
                <a:cs typeface="Avenir"/>
                <a:sym typeface="Avenir"/>
              </a:endParaRPr>
            </a:p>
          </p:txBody>
        </p:sp>
        <p:sp>
          <p:nvSpPr>
            <p:cNvPr id="14" name="Google Shape;197;g2e24e78a593_0_185">
              <a:extLst>
                <a:ext uri="{FF2B5EF4-FFF2-40B4-BE49-F238E27FC236}">
                  <a16:creationId xmlns:a16="http://schemas.microsoft.com/office/drawing/2014/main" id="{E8D4D402-D751-37B7-E322-A5F2AFA695E5}"/>
                </a:ext>
              </a:extLst>
            </p:cNvPr>
            <p:cNvSpPr/>
            <p:nvPr/>
          </p:nvSpPr>
          <p:spPr>
            <a:xfrm>
              <a:off x="6237604" y="4527729"/>
              <a:ext cx="1502237" cy="1417223"/>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Attraction &amp; Sourcing</a:t>
              </a:r>
            </a:p>
          </p:txBody>
        </p:sp>
        <p:sp>
          <p:nvSpPr>
            <p:cNvPr id="15" name="Google Shape;194;g2e24e78a593_0_185">
              <a:extLst>
                <a:ext uri="{FF2B5EF4-FFF2-40B4-BE49-F238E27FC236}">
                  <a16:creationId xmlns:a16="http://schemas.microsoft.com/office/drawing/2014/main" id="{265C0383-291C-C9A0-39D5-6976A780FECB}"/>
                </a:ext>
              </a:extLst>
            </p:cNvPr>
            <p:cNvSpPr/>
            <p:nvPr/>
          </p:nvSpPr>
          <p:spPr>
            <a:xfrm>
              <a:off x="1745577" y="4969900"/>
              <a:ext cx="2510728" cy="158084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Culture &amp; Performance Gate-Keeper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Identifying the best talent through the right assessment processes</a:t>
              </a:r>
              <a:endParaRPr sz="1200">
                <a:solidFill>
                  <a:srgbClr val="000040"/>
                </a:solidFill>
                <a:latin typeface="Avenir"/>
                <a:ea typeface="Avenir"/>
                <a:cs typeface="Avenir"/>
                <a:sym typeface="Avenir"/>
              </a:endParaRPr>
            </a:p>
          </p:txBody>
        </p:sp>
        <p:sp>
          <p:nvSpPr>
            <p:cNvPr id="16" name="Google Shape;195;g2e24e78a593_0_185">
              <a:extLst>
                <a:ext uri="{FF2B5EF4-FFF2-40B4-BE49-F238E27FC236}">
                  <a16:creationId xmlns:a16="http://schemas.microsoft.com/office/drawing/2014/main" id="{22A7092E-7D25-9934-5A4B-0A1690F73DE4}"/>
                </a:ext>
              </a:extLst>
            </p:cNvPr>
            <p:cNvSpPr/>
            <p:nvPr/>
          </p:nvSpPr>
          <p:spPr>
            <a:xfrm>
              <a:off x="4378639" y="4554614"/>
              <a:ext cx="1502237" cy="1401444"/>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Selection</a:t>
              </a:r>
            </a:p>
          </p:txBody>
        </p:sp>
        <p:sp>
          <p:nvSpPr>
            <p:cNvPr id="17" name="Google Shape;192;g2e24e78a593_0_185">
              <a:extLst>
                <a:ext uri="{FF2B5EF4-FFF2-40B4-BE49-F238E27FC236}">
                  <a16:creationId xmlns:a16="http://schemas.microsoft.com/office/drawing/2014/main" id="{FB21411C-8309-3983-2E6E-EB0D05F00BBD}"/>
                </a:ext>
              </a:extLst>
            </p:cNvPr>
            <p:cNvSpPr/>
            <p:nvPr/>
          </p:nvSpPr>
          <p:spPr>
            <a:xfrm>
              <a:off x="1181764" y="3263868"/>
              <a:ext cx="2284388" cy="1580844"/>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Decision Enabler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Taking a call on who should join the organization and how to reward them appropriately </a:t>
              </a:r>
              <a:endParaRPr sz="1200">
                <a:solidFill>
                  <a:srgbClr val="000040"/>
                </a:solidFill>
                <a:latin typeface="Avenir"/>
                <a:ea typeface="Avenir"/>
                <a:cs typeface="Avenir"/>
                <a:sym typeface="Avenir"/>
              </a:endParaRPr>
            </a:p>
          </p:txBody>
        </p:sp>
        <p:sp>
          <p:nvSpPr>
            <p:cNvPr id="18" name="Google Shape;193;g2e24e78a593_0_185">
              <a:extLst>
                <a:ext uri="{FF2B5EF4-FFF2-40B4-BE49-F238E27FC236}">
                  <a16:creationId xmlns:a16="http://schemas.microsoft.com/office/drawing/2014/main" id="{6968E052-836E-7B07-7BF1-4B9C642489E8}"/>
                </a:ext>
              </a:extLst>
            </p:cNvPr>
            <p:cNvSpPr/>
            <p:nvPr/>
          </p:nvSpPr>
          <p:spPr>
            <a:xfrm>
              <a:off x="3590110" y="3024085"/>
              <a:ext cx="1435013" cy="1353363"/>
            </a:xfrm>
            <a:prstGeom prst="ellipse">
              <a:avLst/>
            </a:prstGeom>
            <a:solidFill>
              <a:srgbClr val="E3E1D6"/>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Hiring</a:t>
              </a:r>
            </a:p>
          </p:txBody>
        </p:sp>
        <p:sp>
          <p:nvSpPr>
            <p:cNvPr id="19" name="Google Shape;186;g2e24e78a593_0_185">
              <a:extLst>
                <a:ext uri="{FF2B5EF4-FFF2-40B4-BE49-F238E27FC236}">
                  <a16:creationId xmlns:a16="http://schemas.microsoft.com/office/drawing/2014/main" id="{C74DA0EC-D075-37C8-A83E-A76B8E844B4B}"/>
                </a:ext>
              </a:extLst>
            </p:cNvPr>
            <p:cNvSpPr/>
            <p:nvPr/>
          </p:nvSpPr>
          <p:spPr>
            <a:xfrm>
              <a:off x="1578392" y="1604885"/>
              <a:ext cx="2529220" cy="1580844"/>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rgbClr val="000040"/>
                  </a:solidFill>
                  <a:latin typeface="Avenir"/>
                  <a:ea typeface="Avenir"/>
                  <a:cs typeface="Avenir"/>
                  <a:sym typeface="Avenir"/>
                </a:rPr>
                <a:t>Success Facilitator</a:t>
              </a:r>
              <a:endParaRPr sz="1200" b="1">
                <a:solidFill>
                  <a:srgbClr val="000040"/>
                </a:solidFill>
                <a:latin typeface="Avenir"/>
                <a:ea typeface="Avenir"/>
                <a:cs typeface="Avenir"/>
                <a:sym typeface="Avenir"/>
              </a:endParaRPr>
            </a:p>
            <a:p>
              <a:pPr marL="0" lvl="0" indent="0" algn="ctr" rtl="0">
                <a:lnSpc>
                  <a:spcPct val="115000"/>
                </a:lnSpc>
                <a:spcBef>
                  <a:spcPts val="0"/>
                </a:spcBef>
                <a:spcAft>
                  <a:spcPts val="0"/>
                </a:spcAft>
                <a:buClr>
                  <a:schemeClr val="dk1"/>
                </a:buClr>
                <a:buSzPts val="1100"/>
                <a:buFont typeface="Arial"/>
                <a:buNone/>
              </a:pPr>
              <a:r>
                <a:rPr lang="en-US" sz="1200">
                  <a:solidFill>
                    <a:srgbClr val="000040"/>
                  </a:solidFill>
                  <a:latin typeface="Avenir"/>
                  <a:ea typeface="Avenir"/>
                  <a:cs typeface="Avenir"/>
                  <a:sym typeface="Avenir"/>
                </a:rPr>
                <a:t>Setting the new starter up for success so they can perform to the best of their ability as they commence employment</a:t>
              </a:r>
              <a:endParaRPr sz="1200">
                <a:solidFill>
                  <a:srgbClr val="000040"/>
                </a:solidFill>
                <a:latin typeface="Avenir"/>
                <a:ea typeface="Avenir"/>
                <a:cs typeface="Avenir"/>
                <a:sym typeface="Avenir"/>
              </a:endParaRPr>
            </a:p>
          </p:txBody>
        </p:sp>
        <p:sp>
          <p:nvSpPr>
            <p:cNvPr id="20" name="Google Shape;191;g2e24e78a593_0_185">
              <a:extLst>
                <a:ext uri="{FF2B5EF4-FFF2-40B4-BE49-F238E27FC236}">
                  <a16:creationId xmlns:a16="http://schemas.microsoft.com/office/drawing/2014/main" id="{D3098D96-4C50-95C3-CD5E-09AA7B994040}"/>
                </a:ext>
              </a:extLst>
            </p:cNvPr>
            <p:cNvSpPr/>
            <p:nvPr/>
          </p:nvSpPr>
          <p:spPr>
            <a:xfrm>
              <a:off x="4211561" y="1456939"/>
              <a:ext cx="1502237" cy="1416734"/>
            </a:xfrm>
            <a:prstGeom prst="ellipse">
              <a:avLst/>
            </a:prstGeom>
            <a:solidFill>
              <a:srgbClr val="E3E1D6"/>
            </a:solidFill>
            <a:ln>
              <a:noFill/>
            </a:ln>
          </p:spPr>
          <p:txBody>
            <a:bodyPr spcFirstLastPara="1" wrap="square" lIns="91425" tIns="91425" rIns="91425" bIns="91425" anchor="ctr" anchorCtr="0">
              <a:normAutofit/>
            </a:bodyPr>
            <a:lstStyle/>
            <a:p>
              <a:pPr algn="ctr">
                <a:lnSpc>
                  <a:spcPct val="115000"/>
                </a:lnSpc>
                <a:buClr>
                  <a:schemeClr val="dk1"/>
                </a:buClr>
                <a:buSzPts val="1100"/>
              </a:pPr>
              <a:r>
                <a:rPr lang="en-GB" sz="1100">
                  <a:solidFill>
                    <a:srgbClr val="002060"/>
                  </a:solidFill>
                  <a:latin typeface="Avenir"/>
                </a:rPr>
                <a:t>Onboarding</a:t>
              </a:r>
            </a:p>
          </p:txBody>
        </p:sp>
        <p:cxnSp>
          <p:nvCxnSpPr>
            <p:cNvPr id="21" name="Google Shape;203;g2e24e78a593_0_185">
              <a:extLst>
                <a:ext uri="{FF2B5EF4-FFF2-40B4-BE49-F238E27FC236}">
                  <a16:creationId xmlns:a16="http://schemas.microsoft.com/office/drawing/2014/main" id="{C022C285-AFB5-2321-F27E-FB8C14565812}"/>
                </a:ext>
              </a:extLst>
            </p:cNvPr>
            <p:cNvCxnSpPr>
              <a:cxnSpLocks/>
            </p:cNvCxnSpPr>
            <p:nvPr/>
          </p:nvCxnSpPr>
          <p:spPr>
            <a:xfrm>
              <a:off x="7343290" y="2713457"/>
              <a:ext cx="160516" cy="200591"/>
            </a:xfrm>
            <a:prstGeom prst="straightConnector1">
              <a:avLst/>
            </a:prstGeom>
            <a:noFill/>
            <a:ln w="9525" cap="flat" cmpd="sng">
              <a:solidFill>
                <a:srgbClr val="F949FF"/>
              </a:solidFill>
              <a:prstDash val="solid"/>
              <a:round/>
              <a:headEnd type="none" w="med" len="med"/>
              <a:tailEnd type="triangle" w="med" len="med"/>
            </a:ln>
          </p:spPr>
        </p:cxnSp>
        <p:cxnSp>
          <p:nvCxnSpPr>
            <p:cNvPr id="22" name="Google Shape;203;g2e24e78a593_0_185">
              <a:extLst>
                <a:ext uri="{FF2B5EF4-FFF2-40B4-BE49-F238E27FC236}">
                  <a16:creationId xmlns:a16="http://schemas.microsoft.com/office/drawing/2014/main" id="{785B371F-BA96-FCF4-DD54-4C5FF04D6DEB}"/>
                </a:ext>
              </a:extLst>
            </p:cNvPr>
            <p:cNvCxnSpPr>
              <a:cxnSpLocks/>
            </p:cNvCxnSpPr>
            <p:nvPr/>
          </p:nvCxnSpPr>
          <p:spPr>
            <a:xfrm flipH="1">
              <a:off x="7470540" y="4376848"/>
              <a:ext cx="134886" cy="238914"/>
            </a:xfrm>
            <a:prstGeom prst="straightConnector1">
              <a:avLst/>
            </a:prstGeom>
            <a:noFill/>
            <a:ln w="9525" cap="flat" cmpd="sng">
              <a:solidFill>
                <a:srgbClr val="F949FF"/>
              </a:solidFill>
              <a:prstDash val="solid"/>
              <a:round/>
              <a:headEnd type="none" w="med" len="med"/>
              <a:tailEnd type="triangle" w="med" len="med"/>
            </a:ln>
          </p:spPr>
        </p:cxnSp>
        <p:cxnSp>
          <p:nvCxnSpPr>
            <p:cNvPr id="23" name="Google Shape;203;g2e24e78a593_0_185">
              <a:extLst>
                <a:ext uri="{FF2B5EF4-FFF2-40B4-BE49-F238E27FC236}">
                  <a16:creationId xmlns:a16="http://schemas.microsoft.com/office/drawing/2014/main" id="{CF50729B-2F4E-AF84-ED2C-88E64A83E5DD}"/>
                </a:ext>
              </a:extLst>
            </p:cNvPr>
            <p:cNvCxnSpPr>
              <a:cxnSpLocks/>
            </p:cNvCxnSpPr>
            <p:nvPr/>
          </p:nvCxnSpPr>
          <p:spPr>
            <a:xfrm flipV="1">
              <a:off x="4558863" y="2828700"/>
              <a:ext cx="101831" cy="195385"/>
            </a:xfrm>
            <a:prstGeom prst="straightConnector1">
              <a:avLst/>
            </a:prstGeom>
            <a:noFill/>
            <a:ln w="9525" cap="flat" cmpd="sng">
              <a:solidFill>
                <a:srgbClr val="F949FF"/>
              </a:solidFill>
              <a:prstDash val="solid"/>
              <a:round/>
              <a:headEnd type="none" w="med" len="med"/>
              <a:tailEnd type="triangle" w="med" len="med"/>
            </a:ln>
          </p:spPr>
        </p:cxnSp>
        <p:cxnSp>
          <p:nvCxnSpPr>
            <p:cNvPr id="24" name="Google Shape;203;g2e24e78a593_0_185">
              <a:extLst>
                <a:ext uri="{FF2B5EF4-FFF2-40B4-BE49-F238E27FC236}">
                  <a16:creationId xmlns:a16="http://schemas.microsoft.com/office/drawing/2014/main" id="{5D88E083-040D-7CBD-E1FB-F5302CD0DA64}"/>
                </a:ext>
              </a:extLst>
            </p:cNvPr>
            <p:cNvCxnSpPr>
              <a:cxnSpLocks/>
            </p:cNvCxnSpPr>
            <p:nvPr/>
          </p:nvCxnSpPr>
          <p:spPr>
            <a:xfrm flipH="1" flipV="1">
              <a:off x="4610037" y="4412585"/>
              <a:ext cx="115265" cy="167438"/>
            </a:xfrm>
            <a:prstGeom prst="straightConnector1">
              <a:avLst/>
            </a:prstGeom>
            <a:noFill/>
            <a:ln w="9525" cap="flat" cmpd="sng">
              <a:solidFill>
                <a:srgbClr val="F949FF"/>
              </a:solidFill>
              <a:prstDash val="solid"/>
              <a:round/>
              <a:headEnd type="none" w="med" len="med"/>
              <a:tailEnd type="triangle" w="med" len="med"/>
            </a:ln>
          </p:spPr>
        </p:cxnSp>
        <p:cxnSp>
          <p:nvCxnSpPr>
            <p:cNvPr id="25" name="Google Shape;203;g2e24e78a593_0_185">
              <a:extLst>
                <a:ext uri="{FF2B5EF4-FFF2-40B4-BE49-F238E27FC236}">
                  <a16:creationId xmlns:a16="http://schemas.microsoft.com/office/drawing/2014/main" id="{2F13A727-EFF2-43E6-02CC-437354BC0A79}"/>
                </a:ext>
              </a:extLst>
            </p:cNvPr>
            <p:cNvCxnSpPr>
              <a:cxnSpLocks/>
            </p:cNvCxnSpPr>
            <p:nvPr/>
          </p:nvCxnSpPr>
          <p:spPr>
            <a:xfrm flipH="1">
              <a:off x="5925646" y="5238759"/>
              <a:ext cx="261611" cy="0"/>
            </a:xfrm>
            <a:prstGeom prst="straightConnector1">
              <a:avLst/>
            </a:prstGeom>
            <a:noFill/>
            <a:ln w="9525" cap="flat" cmpd="sng">
              <a:solidFill>
                <a:srgbClr val="F949FF"/>
              </a:solidFill>
              <a:prstDash val="solid"/>
              <a:round/>
              <a:headEnd type="none" w="med" len="med"/>
              <a:tailEnd type="triangle" w="med" len="med"/>
            </a:ln>
          </p:spPr>
        </p:cxnSp>
        <p:cxnSp>
          <p:nvCxnSpPr>
            <p:cNvPr id="26" name="Google Shape;203;g2e24e78a593_0_185">
              <a:extLst>
                <a:ext uri="{FF2B5EF4-FFF2-40B4-BE49-F238E27FC236}">
                  <a16:creationId xmlns:a16="http://schemas.microsoft.com/office/drawing/2014/main" id="{B2DFAFE3-3410-5F93-A741-0F124832D5CE}"/>
                </a:ext>
              </a:extLst>
            </p:cNvPr>
            <p:cNvCxnSpPr>
              <a:cxnSpLocks/>
            </p:cNvCxnSpPr>
            <p:nvPr/>
          </p:nvCxnSpPr>
          <p:spPr>
            <a:xfrm>
              <a:off x="5768350" y="2170601"/>
              <a:ext cx="211111" cy="0"/>
            </a:xfrm>
            <a:prstGeom prst="straightConnector1">
              <a:avLst/>
            </a:prstGeom>
            <a:noFill/>
            <a:ln w="9525" cap="flat" cmpd="sng">
              <a:solidFill>
                <a:srgbClr val="F949FF"/>
              </a:solidFill>
              <a:prstDash val="solid"/>
              <a:round/>
              <a:headEnd type="none" w="med" len="med"/>
              <a:tailEnd type="triangle" w="med" len="med"/>
            </a:ln>
          </p:spPr>
        </p:cxnSp>
        <p:sp>
          <p:nvSpPr>
            <p:cNvPr id="27" name="Google Shape;201;g2e24e78a593_0_185">
              <a:extLst>
                <a:ext uri="{FF2B5EF4-FFF2-40B4-BE49-F238E27FC236}">
                  <a16:creationId xmlns:a16="http://schemas.microsoft.com/office/drawing/2014/main" id="{81D805B8-3B26-AE65-B4D7-59178DE85226}"/>
                </a:ext>
              </a:extLst>
            </p:cNvPr>
            <p:cNvSpPr/>
            <p:nvPr/>
          </p:nvSpPr>
          <p:spPr>
            <a:xfrm>
              <a:off x="5144996" y="3461882"/>
              <a:ext cx="1812534" cy="542819"/>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F949FF"/>
                  </a:solidFill>
                  <a:latin typeface="Avenir"/>
                  <a:ea typeface="Avenir"/>
                  <a:cs typeface="Avenir"/>
                  <a:sym typeface="Avenir"/>
                </a:rPr>
                <a:t>Equality Champion</a:t>
              </a:r>
              <a:endParaRPr sz="1200">
                <a:solidFill>
                  <a:srgbClr val="F949FF"/>
                </a:solidFill>
                <a:latin typeface="Avenir"/>
                <a:ea typeface="Avenir"/>
                <a:cs typeface="Avenir"/>
                <a:sym typeface="Avenir"/>
              </a:endParaRPr>
            </a:p>
          </p:txBody>
        </p:sp>
        <p:sp>
          <p:nvSpPr>
            <p:cNvPr id="28" name="Google Shape;202;g2e24e78a593_0_185">
              <a:extLst>
                <a:ext uri="{FF2B5EF4-FFF2-40B4-BE49-F238E27FC236}">
                  <a16:creationId xmlns:a16="http://schemas.microsoft.com/office/drawing/2014/main" id="{0773BD0E-1752-CF0A-301C-FC33E6401E77}"/>
                </a:ext>
              </a:extLst>
            </p:cNvPr>
            <p:cNvSpPr/>
            <p:nvPr/>
          </p:nvSpPr>
          <p:spPr>
            <a:xfrm>
              <a:off x="5012410" y="3791701"/>
              <a:ext cx="2053388" cy="542819"/>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F949FF"/>
                  </a:solidFill>
                  <a:latin typeface="Avenir"/>
                  <a:ea typeface="Avenir"/>
                  <a:cs typeface="Avenir"/>
                  <a:sym typeface="Avenir"/>
                </a:rPr>
                <a:t>Experience Maker</a:t>
              </a:r>
              <a:endParaRPr sz="1200">
                <a:solidFill>
                  <a:srgbClr val="F949FF"/>
                </a:solidFill>
                <a:latin typeface="Avenir"/>
                <a:ea typeface="Avenir"/>
                <a:cs typeface="Avenir"/>
                <a:sym typeface="Avenir"/>
              </a:endParaRPr>
            </a:p>
          </p:txBody>
        </p:sp>
      </p:grpSp>
    </p:spTree>
    <p:extLst>
      <p:ext uri="{BB962C8B-B14F-4D97-AF65-F5344CB8AC3E}">
        <p14:creationId xmlns:p14="http://schemas.microsoft.com/office/powerpoint/2010/main" val="241909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9A2EF3-1F42-BC13-A3D8-60D508161450}"/>
              </a:ext>
            </a:extLst>
          </p:cNvPr>
          <p:cNvSpPr/>
          <p:nvPr userDrawn="1"/>
        </p:nvSpPr>
        <p:spPr>
          <a:xfrm>
            <a:off x="-1826" y="0"/>
            <a:ext cx="12193826" cy="6858000"/>
          </a:xfrm>
          <a:prstGeom prst="rect">
            <a:avLst/>
          </a:prstGeom>
          <a:solidFill>
            <a:srgbClr val="030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7" name="Content Placeholder 2">
            <a:extLst>
              <a:ext uri="{FF2B5EF4-FFF2-40B4-BE49-F238E27FC236}">
                <a16:creationId xmlns:a16="http://schemas.microsoft.com/office/drawing/2014/main" id="{BB5F75D9-1D56-FBCF-1203-E974C6BEAF05}"/>
              </a:ext>
            </a:extLst>
          </p:cNvPr>
          <p:cNvSpPr>
            <a:spLocks noGrp="1"/>
          </p:cNvSpPr>
          <p:nvPr>
            <p:ph idx="1" hasCustomPrompt="1"/>
          </p:nvPr>
        </p:nvSpPr>
        <p:spPr>
          <a:xfrm>
            <a:off x="510208" y="1527190"/>
            <a:ext cx="11171582" cy="1051586"/>
          </a:xfrm>
        </p:spPr>
        <p:txBody>
          <a:bodyPr>
            <a:normAutofit/>
          </a:bodyPr>
          <a:lstStyle>
            <a:lvl1pPr marL="0" indent="0" algn="ctr">
              <a:buNone/>
              <a:defRPr sz="3600">
                <a:solidFill>
                  <a:schemeClr val="bg1"/>
                </a:solidFill>
                <a:latin typeface="Avenir Book" panose="02000503020000020003" pitchFamily="2" charset="0"/>
              </a:defRPr>
            </a:lvl1pPr>
          </a:lstStyle>
          <a:p>
            <a:pPr lvl="0"/>
            <a:r>
              <a:rPr lang="en-GB"/>
              <a:t>Please complete our survey</a:t>
            </a:r>
          </a:p>
        </p:txBody>
      </p:sp>
      <p:pic>
        <p:nvPicPr>
          <p:cNvPr id="10" name="Picture 9" descr="A purple line on a black background&#10;&#10;Description automatically generated">
            <a:extLst>
              <a:ext uri="{FF2B5EF4-FFF2-40B4-BE49-F238E27FC236}">
                <a16:creationId xmlns:a16="http://schemas.microsoft.com/office/drawing/2014/main" id="{3E8EAB0D-4D0E-3289-6F71-8A4F352E76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
        <p:nvSpPr>
          <p:cNvPr id="2" name="Google Shape;1056;p48">
            <a:extLst>
              <a:ext uri="{FF2B5EF4-FFF2-40B4-BE49-F238E27FC236}">
                <a16:creationId xmlns:a16="http://schemas.microsoft.com/office/drawing/2014/main" id="{DCDB7C51-60EB-E5F9-549C-0128F9893178}"/>
              </a:ext>
            </a:extLst>
          </p:cNvPr>
          <p:cNvSpPr txBox="1">
            <a:spLocks noGrp="1"/>
          </p:cNvSpPr>
          <p:nvPr>
            <p:ph type="body" idx="10"/>
          </p:nvPr>
        </p:nvSpPr>
        <p:spPr>
          <a:xfrm>
            <a:off x="510208" y="5864085"/>
            <a:ext cx="5400000" cy="421500"/>
          </a:xfrm>
          <a:prstGeom prst="rect">
            <a:avLst/>
          </a:prstGeom>
          <a:noFill/>
          <a:ln>
            <a:noFill/>
          </a:ln>
        </p:spPr>
        <p:txBody>
          <a:bodyPr spcFirstLastPara="1" wrap="square" lIns="0" tIns="0" rIns="0" bIns="0" anchor="t" anchorCtr="0">
            <a:noAutofit/>
          </a:bodyPr>
          <a:lstStyle>
            <a:lvl1pPr>
              <a:defRPr>
                <a:solidFill>
                  <a:schemeClr val="bg1"/>
                </a:solidFill>
                <a:latin typeface="Avenir Book" panose="02000503020000020003" pitchFamily="2" charset="0"/>
              </a:defRPr>
            </a:lvl1pPr>
          </a:lstStyle>
          <a:p>
            <a:pPr marL="0" lvl="0" indent="0" algn="l" rtl="0">
              <a:lnSpc>
                <a:spcPct val="110000"/>
              </a:lnSpc>
              <a:spcBef>
                <a:spcPts val="0"/>
              </a:spcBef>
              <a:spcAft>
                <a:spcPts val="0"/>
              </a:spcAft>
              <a:buClr>
                <a:schemeClr val="lt1"/>
              </a:buClr>
              <a:buSzPts val="1400"/>
              <a:buNone/>
            </a:pPr>
            <a:r>
              <a:rPr lang="en-GB" sz="1400" err="1"/>
              <a:t>www.thefirm-network.com</a:t>
            </a:r>
            <a:endParaRPr sz="1400"/>
          </a:p>
          <a:p>
            <a:pPr marL="0" lvl="0" indent="0" algn="l" rtl="0">
              <a:lnSpc>
                <a:spcPct val="110000"/>
              </a:lnSpc>
              <a:spcBef>
                <a:spcPts val="500"/>
              </a:spcBef>
              <a:spcAft>
                <a:spcPts val="0"/>
              </a:spcAft>
              <a:buClr>
                <a:schemeClr val="lt1"/>
              </a:buClr>
              <a:buSzPts val="1400"/>
              <a:buNone/>
            </a:pPr>
            <a:r>
              <a:rPr lang="en-GB" sz="1400" err="1"/>
              <a:t>info@thefirm-network.com</a:t>
            </a:r>
            <a:endParaRPr sz="1400"/>
          </a:p>
        </p:txBody>
      </p:sp>
      <p:pic>
        <p:nvPicPr>
          <p:cNvPr id="3" name="Google Shape;1057;p48" descr="A qr code on a white background&#10;&#10;Description automatically generated">
            <a:extLst>
              <a:ext uri="{FF2B5EF4-FFF2-40B4-BE49-F238E27FC236}">
                <a16:creationId xmlns:a16="http://schemas.microsoft.com/office/drawing/2014/main" id="{9EB02F88-A43F-4F2D-8A42-5F8875F049E2}"/>
              </a:ext>
            </a:extLst>
          </p:cNvPr>
          <p:cNvPicPr preferRelativeResize="0"/>
          <p:nvPr userDrawn="1"/>
        </p:nvPicPr>
        <p:blipFill rotWithShape="1">
          <a:blip r:embed="rId3">
            <a:alphaModFix/>
          </a:blip>
          <a:srcRect/>
          <a:stretch/>
        </p:blipFill>
        <p:spPr>
          <a:xfrm>
            <a:off x="4719069" y="2578775"/>
            <a:ext cx="2752036" cy="2752036"/>
          </a:xfrm>
          <a:prstGeom prst="rect">
            <a:avLst/>
          </a:prstGeom>
          <a:noFill/>
          <a:ln>
            <a:noFill/>
          </a:ln>
        </p:spPr>
      </p:pic>
    </p:spTree>
    <p:extLst>
      <p:ext uri="{BB962C8B-B14F-4D97-AF65-F5344CB8AC3E}">
        <p14:creationId xmlns:p14="http://schemas.microsoft.com/office/powerpoint/2010/main" val="423763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9A2EF3-1F42-BC13-A3D8-60D508161450}"/>
              </a:ext>
            </a:extLst>
          </p:cNvPr>
          <p:cNvSpPr/>
          <p:nvPr userDrawn="1"/>
        </p:nvSpPr>
        <p:spPr>
          <a:xfrm>
            <a:off x="-1826" y="0"/>
            <a:ext cx="12193826" cy="6858000"/>
          </a:xfrm>
          <a:prstGeom prst="rect">
            <a:avLst/>
          </a:prstGeom>
          <a:solidFill>
            <a:srgbClr val="030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7" name="Content Placeholder 2">
            <a:extLst>
              <a:ext uri="{FF2B5EF4-FFF2-40B4-BE49-F238E27FC236}">
                <a16:creationId xmlns:a16="http://schemas.microsoft.com/office/drawing/2014/main" id="{BB5F75D9-1D56-FBCF-1203-E974C6BEAF05}"/>
              </a:ext>
            </a:extLst>
          </p:cNvPr>
          <p:cNvSpPr>
            <a:spLocks noGrp="1"/>
          </p:cNvSpPr>
          <p:nvPr>
            <p:ph idx="1" hasCustomPrompt="1"/>
          </p:nvPr>
        </p:nvSpPr>
        <p:spPr>
          <a:xfrm>
            <a:off x="510208" y="2844553"/>
            <a:ext cx="11171582" cy="1051586"/>
          </a:xfrm>
        </p:spPr>
        <p:txBody>
          <a:bodyPr>
            <a:normAutofit/>
          </a:bodyPr>
          <a:lstStyle>
            <a:lvl1pPr marL="0" indent="0" algn="ctr">
              <a:buNone/>
              <a:defRPr sz="5400">
                <a:solidFill>
                  <a:schemeClr val="bg1"/>
                </a:solidFill>
                <a:latin typeface="Avenir Book" panose="02000503020000020003" pitchFamily="2" charset="0"/>
              </a:defRPr>
            </a:lvl1pPr>
          </a:lstStyle>
          <a:p>
            <a:pPr lvl="0"/>
            <a:r>
              <a:rPr lang="en-GB"/>
              <a:t>Thank you</a:t>
            </a:r>
          </a:p>
        </p:txBody>
      </p:sp>
      <p:pic>
        <p:nvPicPr>
          <p:cNvPr id="10" name="Picture 9" descr="A purple line on a black background&#10;&#10;Description automatically generated">
            <a:extLst>
              <a:ext uri="{FF2B5EF4-FFF2-40B4-BE49-F238E27FC236}">
                <a16:creationId xmlns:a16="http://schemas.microsoft.com/office/drawing/2014/main" id="{3E8EAB0D-4D0E-3289-6F71-8A4F352E76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
        <p:nvSpPr>
          <p:cNvPr id="2" name="Google Shape;1056;p48">
            <a:extLst>
              <a:ext uri="{FF2B5EF4-FFF2-40B4-BE49-F238E27FC236}">
                <a16:creationId xmlns:a16="http://schemas.microsoft.com/office/drawing/2014/main" id="{DCDB7C51-60EB-E5F9-549C-0128F9893178}"/>
              </a:ext>
            </a:extLst>
          </p:cNvPr>
          <p:cNvSpPr txBox="1">
            <a:spLocks noGrp="1"/>
          </p:cNvSpPr>
          <p:nvPr>
            <p:ph type="body" idx="10"/>
          </p:nvPr>
        </p:nvSpPr>
        <p:spPr>
          <a:xfrm>
            <a:off x="510208" y="5864085"/>
            <a:ext cx="5400000" cy="421500"/>
          </a:xfrm>
          <a:prstGeom prst="rect">
            <a:avLst/>
          </a:prstGeom>
          <a:noFill/>
          <a:ln>
            <a:noFill/>
          </a:ln>
        </p:spPr>
        <p:txBody>
          <a:bodyPr spcFirstLastPara="1" wrap="square" lIns="0" tIns="0" rIns="0" bIns="0" anchor="t" anchorCtr="0">
            <a:noAutofit/>
          </a:bodyPr>
          <a:lstStyle>
            <a:lvl1pPr>
              <a:defRPr>
                <a:solidFill>
                  <a:schemeClr val="bg1"/>
                </a:solidFill>
                <a:latin typeface="Avenir Book" panose="02000503020000020003" pitchFamily="2" charset="0"/>
              </a:defRPr>
            </a:lvl1pPr>
          </a:lstStyle>
          <a:p>
            <a:pPr marL="0" lvl="0" indent="0" algn="l" rtl="0">
              <a:lnSpc>
                <a:spcPct val="110000"/>
              </a:lnSpc>
              <a:spcBef>
                <a:spcPts val="0"/>
              </a:spcBef>
              <a:spcAft>
                <a:spcPts val="0"/>
              </a:spcAft>
              <a:buClr>
                <a:schemeClr val="lt1"/>
              </a:buClr>
              <a:buSzPts val="1400"/>
              <a:buNone/>
            </a:pPr>
            <a:r>
              <a:rPr lang="en-GB" sz="1400" err="1"/>
              <a:t>www.thefirm-network.com</a:t>
            </a:r>
            <a:endParaRPr sz="1400"/>
          </a:p>
          <a:p>
            <a:pPr marL="0" lvl="0" indent="0" algn="l" rtl="0">
              <a:lnSpc>
                <a:spcPct val="110000"/>
              </a:lnSpc>
              <a:spcBef>
                <a:spcPts val="500"/>
              </a:spcBef>
              <a:spcAft>
                <a:spcPts val="0"/>
              </a:spcAft>
              <a:buClr>
                <a:schemeClr val="lt1"/>
              </a:buClr>
              <a:buSzPts val="1400"/>
              <a:buNone/>
            </a:pPr>
            <a:r>
              <a:rPr lang="en-GB" sz="1400" err="1"/>
              <a:t>info@thefirm-network.com</a:t>
            </a:r>
            <a:endParaRPr sz="1400"/>
          </a:p>
        </p:txBody>
      </p:sp>
    </p:spTree>
    <p:extLst>
      <p:ext uri="{BB962C8B-B14F-4D97-AF65-F5344CB8AC3E}">
        <p14:creationId xmlns:p14="http://schemas.microsoft.com/office/powerpoint/2010/main" val="247027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FC4DD-0DB2-F368-B5CD-34CBADB4023A}"/>
              </a:ext>
            </a:extLst>
          </p:cNvPr>
          <p:cNvSpPr/>
          <p:nvPr userDrawn="1"/>
        </p:nvSpPr>
        <p:spPr>
          <a:xfrm>
            <a:off x="-1826" y="0"/>
            <a:ext cx="12193826" cy="6858000"/>
          </a:xfrm>
          <a:prstGeom prst="rect">
            <a:avLst/>
          </a:prstGeom>
          <a:solidFill>
            <a:srgbClr val="030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3" name="Picture 2" descr="A person sitting on a couch&#10;&#10;Description automatically generated">
            <a:extLst>
              <a:ext uri="{FF2B5EF4-FFF2-40B4-BE49-F238E27FC236}">
                <a16:creationId xmlns:a16="http://schemas.microsoft.com/office/drawing/2014/main" id="{579756FD-2EC1-F851-7526-09676D9C5C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2" cy="6858000"/>
          </a:xfrm>
          <a:prstGeom prst="rect">
            <a:avLst/>
          </a:prstGeom>
        </p:spPr>
      </p:pic>
      <p:sp>
        <p:nvSpPr>
          <p:cNvPr id="4" name="Título 1">
            <a:extLst>
              <a:ext uri="{FF2B5EF4-FFF2-40B4-BE49-F238E27FC236}">
                <a16:creationId xmlns:a16="http://schemas.microsoft.com/office/drawing/2014/main" id="{4DCE4987-20FB-D087-FC8D-CD67462223F4}"/>
              </a:ext>
            </a:extLst>
          </p:cNvPr>
          <p:cNvSpPr>
            <a:spLocks noGrp="1"/>
          </p:cNvSpPr>
          <p:nvPr>
            <p:ph type="ctrTitle"/>
          </p:nvPr>
        </p:nvSpPr>
        <p:spPr>
          <a:xfrm>
            <a:off x="648000" y="2413262"/>
            <a:ext cx="4183492" cy="1935017"/>
          </a:xfrm>
        </p:spPr>
        <p:txBody>
          <a:bodyPr anchor="t" anchorCtr="0"/>
          <a:lstStyle>
            <a:lvl1pPr algn="l">
              <a:defRPr sz="4400">
                <a:solidFill>
                  <a:schemeClr val="bg1"/>
                </a:solidFill>
              </a:defRPr>
            </a:lvl1pPr>
          </a:lstStyle>
          <a:p>
            <a:r>
              <a:rPr lang="en-GB"/>
              <a:t>Click to edit Master title style</a:t>
            </a:r>
            <a:endParaRPr lang="pt-BR"/>
          </a:p>
        </p:txBody>
      </p:sp>
      <p:sp>
        <p:nvSpPr>
          <p:cNvPr id="5" name="Subtítulo 2">
            <a:extLst>
              <a:ext uri="{FF2B5EF4-FFF2-40B4-BE49-F238E27FC236}">
                <a16:creationId xmlns:a16="http://schemas.microsoft.com/office/drawing/2014/main" id="{C3CB6F75-0A97-2618-751E-E01D661D41F5}"/>
              </a:ext>
            </a:extLst>
          </p:cNvPr>
          <p:cNvSpPr>
            <a:spLocks noGrp="1"/>
          </p:cNvSpPr>
          <p:nvPr>
            <p:ph type="subTitle" idx="1"/>
          </p:nvPr>
        </p:nvSpPr>
        <p:spPr>
          <a:xfrm>
            <a:off x="648000" y="5687101"/>
            <a:ext cx="4183492" cy="347275"/>
          </a:xfrm>
        </p:spPr>
        <p:txBody>
          <a:bodyPr wrap="square">
            <a:spAutoFit/>
          </a:bodyPr>
          <a:lstStyle>
            <a:lvl1pPr marL="0" indent="0" algn="l">
              <a:buNone/>
              <a:defRPr sz="1800">
                <a:solidFill>
                  <a:srgbClr val="FA49FF"/>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6" name="Picture 5">
            <a:extLst>
              <a:ext uri="{FF2B5EF4-FFF2-40B4-BE49-F238E27FC236}">
                <a16:creationId xmlns:a16="http://schemas.microsoft.com/office/drawing/2014/main" id="{CAE13C45-C2FD-B2CD-3CA3-5C4DCBB526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8000" y="544451"/>
            <a:ext cx="2140508" cy="775302"/>
          </a:xfrm>
          <a:prstGeom prst="rect">
            <a:avLst/>
          </a:prstGeom>
        </p:spPr>
      </p:pic>
    </p:spTree>
    <p:extLst>
      <p:ext uri="{BB962C8B-B14F-4D97-AF65-F5344CB8AC3E}">
        <p14:creationId xmlns:p14="http://schemas.microsoft.com/office/powerpoint/2010/main" val="105968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Single Column</a:t>
            </a:r>
            <a:endParaRPr lang="en-US"/>
          </a:p>
        </p:txBody>
      </p:sp>
      <p:sp>
        <p:nvSpPr>
          <p:cNvPr id="3" name="Content Placeholder 2">
            <a:extLst>
              <a:ext uri="{FF2B5EF4-FFF2-40B4-BE49-F238E27FC236}">
                <a16:creationId xmlns:a16="http://schemas.microsoft.com/office/drawing/2014/main" id="{F535F866-58B2-16B4-5E82-68815701150F}"/>
              </a:ext>
            </a:extLst>
          </p:cNvPr>
          <p:cNvSpPr>
            <a:spLocks noGrp="1"/>
          </p:cNvSpPr>
          <p:nvPr>
            <p:ph idx="1"/>
          </p:nvPr>
        </p:nvSpPr>
        <p:spPr>
          <a:xfrm>
            <a:off x="510208" y="1825625"/>
            <a:ext cx="11171582" cy="4540112"/>
          </a:xfrm>
        </p:spPr>
        <p:txBody>
          <a:bodyPr>
            <a:normAutofit/>
          </a:bodyPr>
          <a:lstStyle>
            <a:lvl1pPr marL="0" indent="0">
              <a:buNone/>
              <a:defRPr sz="2400">
                <a:solidFill>
                  <a:srgbClr val="03044E"/>
                </a:solidFill>
                <a:latin typeface="Avenir Book" panose="02000503020000020003" pitchFamily="2" charset="0"/>
              </a:defRPr>
            </a:lvl1pPr>
          </a:lstStyle>
          <a:p>
            <a:pPr lvl="0"/>
            <a:r>
              <a:rPr lang="en-GB"/>
              <a:t>Click to edit Master text style</a:t>
            </a:r>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Tree>
    <p:extLst>
      <p:ext uri="{BB962C8B-B14F-4D97-AF65-F5344CB8AC3E}">
        <p14:creationId xmlns:p14="http://schemas.microsoft.com/office/powerpoint/2010/main" val="3759040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Single Column</a:t>
            </a:r>
            <a:endParaRPr lang="en-US"/>
          </a:p>
        </p:txBody>
      </p:sp>
      <p:sp>
        <p:nvSpPr>
          <p:cNvPr id="3" name="Content Placeholder 2">
            <a:extLst>
              <a:ext uri="{FF2B5EF4-FFF2-40B4-BE49-F238E27FC236}">
                <a16:creationId xmlns:a16="http://schemas.microsoft.com/office/drawing/2014/main" id="{F535F866-58B2-16B4-5E82-68815701150F}"/>
              </a:ext>
            </a:extLst>
          </p:cNvPr>
          <p:cNvSpPr>
            <a:spLocks noGrp="1"/>
          </p:cNvSpPr>
          <p:nvPr>
            <p:ph idx="1"/>
          </p:nvPr>
        </p:nvSpPr>
        <p:spPr>
          <a:xfrm>
            <a:off x="510208" y="1825625"/>
            <a:ext cx="5585792" cy="4540112"/>
          </a:xfrm>
        </p:spPr>
        <p:txBody>
          <a:bodyPr>
            <a:normAutofit/>
          </a:bodyPr>
          <a:lstStyle>
            <a:lvl1pPr marL="0" indent="0">
              <a:buNone/>
              <a:defRPr sz="2400">
                <a:solidFill>
                  <a:srgbClr val="03044E"/>
                </a:solidFill>
                <a:latin typeface="Avenir Book" panose="02000503020000020003" pitchFamily="2" charset="0"/>
              </a:defRPr>
            </a:lvl1pPr>
          </a:lstStyle>
          <a:p>
            <a:pPr lvl="0"/>
            <a:r>
              <a:rPr lang="en-GB"/>
              <a:t>Click to edit Master text style</a:t>
            </a:r>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
        <p:nvSpPr>
          <p:cNvPr id="4" name="Rounded Rectangle 3">
            <a:extLst>
              <a:ext uri="{FF2B5EF4-FFF2-40B4-BE49-F238E27FC236}">
                <a16:creationId xmlns:a16="http://schemas.microsoft.com/office/drawing/2014/main" id="{034853DC-24EB-9D04-5E07-B8DC29ED8CCF}"/>
              </a:ext>
            </a:extLst>
          </p:cNvPr>
          <p:cNvSpPr/>
          <p:nvPr userDrawn="1"/>
        </p:nvSpPr>
        <p:spPr>
          <a:xfrm>
            <a:off x="6672649" y="1825625"/>
            <a:ext cx="5009140" cy="4540112"/>
          </a:xfrm>
          <a:prstGeom prst="roundRect">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25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Double Column</a:t>
            </a:r>
            <a:endParaRPr lang="en-US"/>
          </a:p>
        </p:txBody>
      </p:sp>
      <p:sp>
        <p:nvSpPr>
          <p:cNvPr id="3" name="Content Placeholder 2">
            <a:extLst>
              <a:ext uri="{FF2B5EF4-FFF2-40B4-BE49-F238E27FC236}">
                <a16:creationId xmlns:a16="http://schemas.microsoft.com/office/drawing/2014/main" id="{F535F866-58B2-16B4-5E82-68815701150F}"/>
              </a:ext>
            </a:extLst>
          </p:cNvPr>
          <p:cNvSpPr>
            <a:spLocks noGrp="1"/>
          </p:cNvSpPr>
          <p:nvPr>
            <p:ph idx="1"/>
          </p:nvPr>
        </p:nvSpPr>
        <p:spPr>
          <a:xfrm>
            <a:off x="510208" y="1825625"/>
            <a:ext cx="11171582" cy="4540112"/>
          </a:xfrm>
        </p:spPr>
        <p:txBody>
          <a:bodyPr numCol="2" spcCol="180000">
            <a:normAutofit/>
          </a:bodyPr>
          <a:lstStyle>
            <a:lvl1pPr marL="0" indent="0">
              <a:buNone/>
              <a:defRPr sz="2400">
                <a:solidFill>
                  <a:srgbClr val="03044E"/>
                </a:solidFill>
                <a:latin typeface="Avenir Book" panose="02000503020000020003" pitchFamily="2" charset="0"/>
              </a:defRPr>
            </a:lvl1pPr>
          </a:lstStyle>
          <a:p>
            <a:pPr lvl="0"/>
            <a:r>
              <a:rPr lang="en-GB"/>
              <a:t>Click to edit Master text style</a:t>
            </a:r>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Tree>
    <p:extLst>
      <p:ext uri="{BB962C8B-B14F-4D97-AF65-F5344CB8AC3E}">
        <p14:creationId xmlns:p14="http://schemas.microsoft.com/office/powerpoint/2010/main" val="327299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9A2EF3-1F42-BC13-A3D8-60D508161450}"/>
              </a:ext>
            </a:extLst>
          </p:cNvPr>
          <p:cNvSpPr/>
          <p:nvPr userDrawn="1"/>
        </p:nvSpPr>
        <p:spPr>
          <a:xfrm>
            <a:off x="-1826" y="0"/>
            <a:ext cx="12193826" cy="6858000"/>
          </a:xfrm>
          <a:prstGeom prst="rect">
            <a:avLst/>
          </a:prstGeom>
          <a:solidFill>
            <a:srgbClr val="030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7" name="Content Placeholder 2">
            <a:extLst>
              <a:ext uri="{FF2B5EF4-FFF2-40B4-BE49-F238E27FC236}">
                <a16:creationId xmlns:a16="http://schemas.microsoft.com/office/drawing/2014/main" id="{BB5F75D9-1D56-FBCF-1203-E974C6BEAF05}"/>
              </a:ext>
            </a:extLst>
          </p:cNvPr>
          <p:cNvSpPr>
            <a:spLocks noGrp="1"/>
          </p:cNvSpPr>
          <p:nvPr>
            <p:ph idx="1" hasCustomPrompt="1"/>
          </p:nvPr>
        </p:nvSpPr>
        <p:spPr>
          <a:xfrm>
            <a:off x="510208" y="2802834"/>
            <a:ext cx="11171582" cy="1192695"/>
          </a:xfrm>
        </p:spPr>
        <p:txBody>
          <a:bodyPr>
            <a:normAutofit/>
          </a:bodyPr>
          <a:lstStyle>
            <a:lvl1pPr marL="0" indent="0" algn="ctr">
              <a:buNone/>
              <a:defRPr sz="5400">
                <a:solidFill>
                  <a:schemeClr val="bg1"/>
                </a:solidFill>
                <a:latin typeface="Avenir Book" panose="02000503020000020003" pitchFamily="2" charset="0"/>
              </a:defRPr>
            </a:lvl1pPr>
          </a:lstStyle>
          <a:p>
            <a:pPr lvl="0"/>
            <a:r>
              <a:rPr lang="en-GB"/>
              <a:t>Title</a:t>
            </a:r>
          </a:p>
        </p:txBody>
      </p:sp>
      <p:pic>
        <p:nvPicPr>
          <p:cNvPr id="10" name="Picture 9" descr="A purple line on a black background&#10;&#10;Description automatically generated">
            <a:extLst>
              <a:ext uri="{FF2B5EF4-FFF2-40B4-BE49-F238E27FC236}">
                <a16:creationId xmlns:a16="http://schemas.microsoft.com/office/drawing/2014/main" id="{3E8EAB0D-4D0E-3289-6F71-8A4F352E76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Tree>
    <p:extLst>
      <p:ext uri="{BB962C8B-B14F-4D97-AF65-F5344CB8AC3E}">
        <p14:creationId xmlns:p14="http://schemas.microsoft.com/office/powerpoint/2010/main" val="40418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Training Roadmap</a:t>
            </a:r>
            <a:endParaRPr lang="en-US"/>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
        <p:nvSpPr>
          <p:cNvPr id="6" name="Google Shape;312;p10">
            <a:extLst>
              <a:ext uri="{FF2B5EF4-FFF2-40B4-BE49-F238E27FC236}">
                <a16:creationId xmlns:a16="http://schemas.microsoft.com/office/drawing/2014/main" id="{D0B6CC52-E0B8-27B5-4B6A-56081F3D1290}"/>
              </a:ext>
            </a:extLst>
          </p:cNvPr>
          <p:cNvSpPr/>
          <p:nvPr userDrawn="1"/>
        </p:nvSpPr>
        <p:spPr>
          <a:xfrm>
            <a:off x="2327225" y="1875192"/>
            <a:ext cx="1551106" cy="2301392"/>
          </a:xfrm>
          <a:prstGeom prst="roundRect">
            <a:avLst>
              <a:gd name="adj" fmla="val 16667"/>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3200" b="0" i="0" u="none" strike="noStrike" cap="none">
              <a:solidFill>
                <a:srgbClr val="000000"/>
              </a:solidFill>
              <a:sym typeface="Arial"/>
            </a:endParaRPr>
          </a:p>
        </p:txBody>
      </p:sp>
      <p:sp>
        <p:nvSpPr>
          <p:cNvPr id="7" name="Google Shape;313;p10">
            <a:extLst>
              <a:ext uri="{FF2B5EF4-FFF2-40B4-BE49-F238E27FC236}">
                <a16:creationId xmlns:a16="http://schemas.microsoft.com/office/drawing/2014/main" id="{F9BE2076-18FB-64E5-5981-4750CC9322AF}"/>
              </a:ext>
            </a:extLst>
          </p:cNvPr>
          <p:cNvSpPr/>
          <p:nvPr userDrawn="1"/>
        </p:nvSpPr>
        <p:spPr>
          <a:xfrm>
            <a:off x="4144242" y="1875192"/>
            <a:ext cx="1551106" cy="2301392"/>
          </a:xfrm>
          <a:prstGeom prst="roundRect">
            <a:avLst>
              <a:gd name="adj" fmla="val 16667"/>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3200" b="0" i="0" u="none" strike="noStrike" cap="none">
              <a:solidFill>
                <a:srgbClr val="000000"/>
              </a:solidFill>
              <a:sym typeface="Arial"/>
            </a:endParaRPr>
          </a:p>
        </p:txBody>
      </p:sp>
      <p:sp>
        <p:nvSpPr>
          <p:cNvPr id="9" name="Google Shape;315;p10">
            <a:extLst>
              <a:ext uri="{FF2B5EF4-FFF2-40B4-BE49-F238E27FC236}">
                <a16:creationId xmlns:a16="http://schemas.microsoft.com/office/drawing/2014/main" id="{20D7868C-B8A7-1BD0-24EE-874FC46718C7}"/>
              </a:ext>
            </a:extLst>
          </p:cNvPr>
          <p:cNvSpPr/>
          <p:nvPr userDrawn="1"/>
        </p:nvSpPr>
        <p:spPr>
          <a:xfrm>
            <a:off x="5961259" y="1875192"/>
            <a:ext cx="1551106" cy="2301392"/>
          </a:xfrm>
          <a:prstGeom prst="roundRect">
            <a:avLst>
              <a:gd name="adj" fmla="val 16667"/>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3200" b="0" i="0" u="none" strike="noStrike" cap="none">
              <a:solidFill>
                <a:srgbClr val="000000"/>
              </a:solidFill>
              <a:sym typeface="Arial"/>
            </a:endParaRPr>
          </a:p>
        </p:txBody>
      </p:sp>
      <p:sp>
        <p:nvSpPr>
          <p:cNvPr id="10" name="Google Shape;316;p10">
            <a:extLst>
              <a:ext uri="{FF2B5EF4-FFF2-40B4-BE49-F238E27FC236}">
                <a16:creationId xmlns:a16="http://schemas.microsoft.com/office/drawing/2014/main" id="{A41F99EE-D4AD-7E42-07A5-DD8FA0D1D25D}"/>
              </a:ext>
            </a:extLst>
          </p:cNvPr>
          <p:cNvSpPr/>
          <p:nvPr userDrawn="1"/>
        </p:nvSpPr>
        <p:spPr>
          <a:xfrm>
            <a:off x="510208" y="1875192"/>
            <a:ext cx="1551106" cy="2301392"/>
          </a:xfrm>
          <a:prstGeom prst="roundRect">
            <a:avLst>
              <a:gd name="adj" fmla="val 16667"/>
            </a:avLst>
          </a:prstGeom>
          <a:solidFill>
            <a:srgbClr val="03044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3200" b="0" i="0" u="none" strike="noStrike" cap="none">
              <a:sym typeface="Arial"/>
            </a:endParaRPr>
          </a:p>
        </p:txBody>
      </p:sp>
      <p:sp>
        <p:nvSpPr>
          <p:cNvPr id="11" name="Google Shape;343;p10">
            <a:extLst>
              <a:ext uri="{FF2B5EF4-FFF2-40B4-BE49-F238E27FC236}">
                <a16:creationId xmlns:a16="http://schemas.microsoft.com/office/drawing/2014/main" id="{14613576-DCEF-738F-E6FA-26E338FE342C}"/>
              </a:ext>
            </a:extLst>
          </p:cNvPr>
          <p:cNvSpPr/>
          <p:nvPr userDrawn="1"/>
        </p:nvSpPr>
        <p:spPr>
          <a:xfrm>
            <a:off x="2412554" y="2113538"/>
            <a:ext cx="1373868" cy="498557"/>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a:solidFill>
                  <a:srgbClr val="03044E"/>
                </a:solidFill>
                <a:latin typeface="Avenir"/>
                <a:ea typeface="Avenir"/>
                <a:cs typeface="Avenir"/>
                <a:sym typeface="Avenir"/>
              </a:rPr>
              <a:t>Sourcing on LinkedIn </a:t>
            </a:r>
          </a:p>
          <a:p>
            <a:pPr marL="0" marR="0" lvl="0" indent="0" algn="ctr" rtl="0">
              <a:lnSpc>
                <a:spcPct val="110000"/>
              </a:lnSpc>
              <a:spcBef>
                <a:spcPts val="0"/>
              </a:spcBef>
              <a:spcAft>
                <a:spcPts val="0"/>
              </a:spcAft>
              <a:buClr>
                <a:srgbClr val="000040"/>
              </a:buClr>
              <a:buSzPts val="900"/>
              <a:buFont typeface="Avenir"/>
              <a:buNone/>
            </a:pPr>
            <a:endParaRPr lang="en-GB" sz="1200" b="0" i="0" u="none" strike="noStrike" cap="none">
              <a:solidFill>
                <a:srgbClr val="03044E"/>
              </a:solidFill>
              <a:latin typeface="Avenir"/>
              <a:ea typeface="Avenir"/>
              <a:cs typeface="Avenir"/>
              <a:sym typeface="Avenir"/>
            </a:endParaRPr>
          </a:p>
          <a:p>
            <a:pPr marL="0" marR="0" lvl="0" indent="0" algn="ctr" rtl="0">
              <a:lnSpc>
                <a:spcPct val="110000"/>
              </a:lnSpc>
              <a:spcBef>
                <a:spcPts val="0"/>
              </a:spcBef>
              <a:spcAft>
                <a:spcPts val="0"/>
              </a:spcAft>
              <a:buClr>
                <a:srgbClr val="000040"/>
              </a:buClr>
              <a:buSzPts val="900"/>
              <a:buFont typeface="Avenir"/>
              <a:buNone/>
            </a:pPr>
            <a:r>
              <a:rPr lang="en-GB" sz="1200" b="1" i="0" u="none" strike="noStrike" cap="none">
                <a:solidFill>
                  <a:srgbClr val="03044E"/>
                </a:solidFill>
                <a:latin typeface="Avenir"/>
                <a:ea typeface="Avenir"/>
                <a:cs typeface="Avenir"/>
                <a:sym typeface="Avenir"/>
              </a:rPr>
              <a:t> All</a:t>
            </a:r>
            <a:endParaRPr sz="1200" b="1" i="0" u="none" strike="noStrike" cap="none">
              <a:solidFill>
                <a:srgbClr val="03044E"/>
              </a:solidFill>
              <a:latin typeface="Avenir"/>
              <a:ea typeface="Avenir"/>
              <a:cs typeface="Avenir"/>
              <a:sym typeface="Avenir"/>
            </a:endParaRPr>
          </a:p>
        </p:txBody>
      </p:sp>
      <p:sp>
        <p:nvSpPr>
          <p:cNvPr id="12" name="Google Shape;344;p10">
            <a:extLst>
              <a:ext uri="{FF2B5EF4-FFF2-40B4-BE49-F238E27FC236}">
                <a16:creationId xmlns:a16="http://schemas.microsoft.com/office/drawing/2014/main" id="{DE88C236-9F75-63E0-4011-4EBC151B2382}"/>
              </a:ext>
            </a:extLst>
          </p:cNvPr>
          <p:cNvSpPr/>
          <p:nvPr userDrawn="1"/>
        </p:nvSpPr>
        <p:spPr>
          <a:xfrm>
            <a:off x="2524375" y="3614828"/>
            <a:ext cx="1165977" cy="249613"/>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a:solidFill>
                  <a:srgbClr val="03044E"/>
                </a:solidFill>
                <a:latin typeface="Avenir"/>
                <a:ea typeface="Calibri"/>
                <a:cs typeface="Calibri"/>
                <a:sym typeface="Avenir"/>
              </a:rPr>
              <a:t>Wednesday, 19</a:t>
            </a:r>
            <a:r>
              <a:rPr lang="en-GB" sz="1200" baseline="30000">
                <a:solidFill>
                  <a:srgbClr val="03044E"/>
                </a:solidFill>
                <a:latin typeface="Avenir"/>
                <a:ea typeface="Calibri"/>
                <a:cs typeface="Calibri"/>
                <a:sym typeface="Avenir"/>
              </a:rPr>
              <a:t>th</a:t>
            </a:r>
            <a:r>
              <a:rPr lang="en-GB" sz="1200">
                <a:solidFill>
                  <a:srgbClr val="03044E"/>
                </a:solidFill>
                <a:latin typeface="Avenir"/>
                <a:ea typeface="Calibri"/>
                <a:cs typeface="Calibri"/>
                <a:sym typeface="Avenir"/>
              </a:rPr>
              <a:t> </a:t>
            </a:r>
            <a:endParaRPr sz="1200" b="0" i="0" u="none" strike="noStrike" cap="none">
              <a:solidFill>
                <a:srgbClr val="03044E"/>
              </a:solidFill>
              <a:latin typeface="Calibri"/>
              <a:ea typeface="Calibri"/>
              <a:cs typeface="Calibri"/>
              <a:sym typeface="Calibri"/>
            </a:endParaRPr>
          </a:p>
        </p:txBody>
      </p:sp>
      <p:sp>
        <p:nvSpPr>
          <p:cNvPr id="13" name="Google Shape;347;p10">
            <a:extLst>
              <a:ext uri="{FF2B5EF4-FFF2-40B4-BE49-F238E27FC236}">
                <a16:creationId xmlns:a16="http://schemas.microsoft.com/office/drawing/2014/main" id="{3596D033-2B12-9D5C-8FD4-D614E1AC7D88}"/>
              </a:ext>
            </a:extLst>
          </p:cNvPr>
          <p:cNvSpPr/>
          <p:nvPr userDrawn="1"/>
        </p:nvSpPr>
        <p:spPr>
          <a:xfrm>
            <a:off x="4236224" y="2113538"/>
            <a:ext cx="1373868" cy="498557"/>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b="0" i="0" u="none" strike="noStrike" cap="none">
                <a:solidFill>
                  <a:srgbClr val="03044E"/>
                </a:solidFill>
                <a:latin typeface="Avenir"/>
                <a:ea typeface="Avenir"/>
                <a:cs typeface="Avenir"/>
                <a:sym typeface="Avenir"/>
              </a:rPr>
              <a:t>Stakeholder Management and Business Partnering</a:t>
            </a:r>
          </a:p>
          <a:p>
            <a:pPr marL="0" marR="0" lvl="0" indent="0" algn="ctr" rtl="0">
              <a:lnSpc>
                <a:spcPct val="110000"/>
              </a:lnSpc>
              <a:spcBef>
                <a:spcPts val="0"/>
              </a:spcBef>
              <a:spcAft>
                <a:spcPts val="0"/>
              </a:spcAft>
              <a:buClr>
                <a:srgbClr val="000040"/>
              </a:buClr>
              <a:buSzPts val="900"/>
              <a:buFont typeface="Avenir"/>
              <a:buNone/>
            </a:pPr>
            <a:r>
              <a:rPr lang="en-GB" sz="1200" b="1">
                <a:solidFill>
                  <a:srgbClr val="03044E"/>
                </a:solidFill>
                <a:latin typeface="Avenir"/>
                <a:ea typeface="Avenir"/>
                <a:cs typeface="Avenir"/>
                <a:sym typeface="Avenir"/>
              </a:rPr>
              <a:t>TA Partners</a:t>
            </a:r>
          </a:p>
          <a:p>
            <a:pPr marL="0" marR="0" lvl="0" indent="0" algn="ctr" rtl="0">
              <a:lnSpc>
                <a:spcPct val="110000"/>
              </a:lnSpc>
              <a:spcBef>
                <a:spcPts val="0"/>
              </a:spcBef>
              <a:spcAft>
                <a:spcPts val="0"/>
              </a:spcAft>
              <a:buClr>
                <a:srgbClr val="000040"/>
              </a:buClr>
              <a:buSzPts val="900"/>
              <a:buFont typeface="Avenir"/>
              <a:buNone/>
            </a:pPr>
            <a:r>
              <a:rPr lang="en-GB" sz="1200" b="0" i="0" u="none" strike="noStrike" cap="none">
                <a:solidFill>
                  <a:srgbClr val="03044E"/>
                </a:solidFill>
                <a:latin typeface="Avenir"/>
                <a:ea typeface="Avenir"/>
                <a:cs typeface="Avenir"/>
                <a:sym typeface="Avenir"/>
              </a:rPr>
              <a:t> </a:t>
            </a:r>
            <a:endParaRPr sz="1200" b="0" i="0" u="none" strike="noStrike" cap="none">
              <a:solidFill>
                <a:srgbClr val="03044E"/>
              </a:solidFill>
              <a:latin typeface="Avenir"/>
              <a:ea typeface="Avenir"/>
              <a:cs typeface="Avenir"/>
              <a:sym typeface="Avenir"/>
            </a:endParaRPr>
          </a:p>
        </p:txBody>
      </p:sp>
      <p:sp>
        <p:nvSpPr>
          <p:cNvPr id="14" name="Google Shape;351;p10">
            <a:extLst>
              <a:ext uri="{FF2B5EF4-FFF2-40B4-BE49-F238E27FC236}">
                <a16:creationId xmlns:a16="http://schemas.microsoft.com/office/drawing/2014/main" id="{FAC94E19-135E-B043-F95C-AAF2FC7EF0E0}"/>
              </a:ext>
            </a:extLst>
          </p:cNvPr>
          <p:cNvSpPr/>
          <p:nvPr userDrawn="1"/>
        </p:nvSpPr>
        <p:spPr>
          <a:xfrm>
            <a:off x="6073038" y="2113538"/>
            <a:ext cx="1373868" cy="74817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b="0" i="0" u="none" strike="noStrike" cap="none">
                <a:solidFill>
                  <a:srgbClr val="03044E"/>
                </a:solidFill>
                <a:latin typeface="Avenir"/>
                <a:ea typeface="Avenir"/>
                <a:cs typeface="Avenir"/>
                <a:sym typeface="Avenir"/>
              </a:rPr>
              <a:t>Developing Strategy and Business Cases</a:t>
            </a:r>
          </a:p>
          <a:p>
            <a:pPr marL="0" marR="0" lvl="0" indent="0" algn="ctr" rtl="0">
              <a:lnSpc>
                <a:spcPct val="110000"/>
              </a:lnSpc>
              <a:spcBef>
                <a:spcPts val="0"/>
              </a:spcBef>
              <a:spcAft>
                <a:spcPts val="0"/>
              </a:spcAft>
              <a:buClr>
                <a:srgbClr val="000040"/>
              </a:buClr>
              <a:buSzPts val="900"/>
              <a:buFont typeface="Avenir"/>
              <a:buNone/>
            </a:pPr>
            <a:endParaRPr lang="en-GB" sz="1200" b="1">
              <a:solidFill>
                <a:srgbClr val="03044E"/>
              </a:solidFill>
              <a:latin typeface="Avenir"/>
              <a:ea typeface="Avenir"/>
              <a:cs typeface="Avenir"/>
              <a:sym typeface="Avenir"/>
            </a:endParaRPr>
          </a:p>
          <a:p>
            <a:pPr marL="0" marR="0" lvl="0" indent="0" algn="ctr" rtl="0">
              <a:lnSpc>
                <a:spcPct val="110000"/>
              </a:lnSpc>
              <a:spcBef>
                <a:spcPts val="0"/>
              </a:spcBef>
              <a:spcAft>
                <a:spcPts val="0"/>
              </a:spcAft>
              <a:buClr>
                <a:srgbClr val="000040"/>
              </a:buClr>
              <a:buSzPts val="900"/>
              <a:buFont typeface="Avenir"/>
              <a:buNone/>
            </a:pPr>
            <a:r>
              <a:rPr lang="en-GB" sz="1200" b="1">
                <a:solidFill>
                  <a:srgbClr val="03044E"/>
                </a:solidFill>
                <a:latin typeface="Avenir"/>
                <a:ea typeface="Avenir"/>
                <a:cs typeface="Avenir"/>
                <a:sym typeface="Avenir"/>
              </a:rPr>
              <a:t>TA Partners</a:t>
            </a:r>
            <a:endParaRPr sz="1200" b="1" i="0" u="none" strike="noStrike" cap="none">
              <a:solidFill>
                <a:srgbClr val="03044E"/>
              </a:solidFill>
              <a:latin typeface="Avenir"/>
              <a:ea typeface="Avenir"/>
              <a:cs typeface="Avenir"/>
              <a:sym typeface="Avenir"/>
            </a:endParaRPr>
          </a:p>
        </p:txBody>
      </p:sp>
      <p:sp>
        <p:nvSpPr>
          <p:cNvPr id="15" name="Google Shape;353;p10">
            <a:extLst>
              <a:ext uri="{FF2B5EF4-FFF2-40B4-BE49-F238E27FC236}">
                <a16:creationId xmlns:a16="http://schemas.microsoft.com/office/drawing/2014/main" id="{42942765-D54B-AEAD-1672-CF7D2E961374}"/>
              </a:ext>
            </a:extLst>
          </p:cNvPr>
          <p:cNvSpPr/>
          <p:nvPr userDrawn="1"/>
        </p:nvSpPr>
        <p:spPr>
          <a:xfrm>
            <a:off x="595496" y="2133654"/>
            <a:ext cx="1373868" cy="74817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b="0" i="0" u="none" strike="noStrike" cap="none">
                <a:solidFill>
                  <a:schemeClr val="bg1"/>
                </a:solidFill>
                <a:latin typeface="Avenir"/>
                <a:ea typeface="Avenir"/>
                <a:cs typeface="Avenir"/>
                <a:sym typeface="Avenir"/>
              </a:rPr>
              <a:t>Candidate Experience and Engagement</a:t>
            </a:r>
            <a:endParaRPr sz="1200" b="0" i="0" u="none" strike="noStrike" cap="none">
              <a:solidFill>
                <a:schemeClr val="bg1"/>
              </a:solidFill>
              <a:latin typeface="Avenir"/>
              <a:ea typeface="Avenir"/>
              <a:cs typeface="Avenir"/>
              <a:sym typeface="Avenir"/>
            </a:endParaRPr>
          </a:p>
        </p:txBody>
      </p:sp>
      <p:sp>
        <p:nvSpPr>
          <p:cNvPr id="16" name="Google Shape;354;p10">
            <a:extLst>
              <a:ext uri="{FF2B5EF4-FFF2-40B4-BE49-F238E27FC236}">
                <a16:creationId xmlns:a16="http://schemas.microsoft.com/office/drawing/2014/main" id="{4C3D4F91-83CA-BF42-5D5E-69CAACF08165}"/>
              </a:ext>
            </a:extLst>
          </p:cNvPr>
          <p:cNvSpPr/>
          <p:nvPr userDrawn="1"/>
        </p:nvSpPr>
        <p:spPr>
          <a:xfrm>
            <a:off x="707317" y="3634946"/>
            <a:ext cx="1165977" cy="249613"/>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a:solidFill>
                  <a:schemeClr val="bg1"/>
                </a:solidFill>
                <a:latin typeface="Avenir"/>
                <a:ea typeface="Calibri"/>
                <a:cs typeface="Calibri"/>
                <a:sym typeface="Avenir"/>
              </a:rPr>
              <a:t>Thursday 13</a:t>
            </a:r>
            <a:r>
              <a:rPr lang="en-GB" sz="1200" baseline="30000">
                <a:solidFill>
                  <a:schemeClr val="bg1"/>
                </a:solidFill>
                <a:latin typeface="Avenir"/>
                <a:ea typeface="Calibri"/>
                <a:cs typeface="Calibri"/>
                <a:sym typeface="Avenir"/>
              </a:rPr>
              <a:t>th</a:t>
            </a:r>
            <a:r>
              <a:rPr lang="en-GB" sz="1200">
                <a:solidFill>
                  <a:schemeClr val="bg1"/>
                </a:solidFill>
                <a:latin typeface="Avenir"/>
                <a:ea typeface="Calibri"/>
                <a:cs typeface="Calibri"/>
                <a:sym typeface="Avenir"/>
              </a:rPr>
              <a:t> </a:t>
            </a:r>
            <a:endParaRPr sz="1200" b="0" i="0" u="none" strike="noStrike" cap="none">
              <a:solidFill>
                <a:schemeClr val="bg1"/>
              </a:solidFill>
              <a:latin typeface="Calibri"/>
              <a:ea typeface="Calibri"/>
              <a:cs typeface="Calibri"/>
              <a:sym typeface="Calibri"/>
            </a:endParaRPr>
          </a:p>
        </p:txBody>
      </p:sp>
      <p:sp>
        <p:nvSpPr>
          <p:cNvPr id="17" name="Google Shape;344;p10">
            <a:extLst>
              <a:ext uri="{FF2B5EF4-FFF2-40B4-BE49-F238E27FC236}">
                <a16:creationId xmlns:a16="http://schemas.microsoft.com/office/drawing/2014/main" id="{B2D75361-03AA-9FED-8F69-C0C453C72F02}"/>
              </a:ext>
            </a:extLst>
          </p:cNvPr>
          <p:cNvSpPr/>
          <p:nvPr userDrawn="1"/>
        </p:nvSpPr>
        <p:spPr>
          <a:xfrm>
            <a:off x="4331980" y="3614828"/>
            <a:ext cx="1165977" cy="249613"/>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a:solidFill>
                  <a:srgbClr val="03044E"/>
                </a:solidFill>
                <a:latin typeface="Avenir"/>
                <a:ea typeface="Calibri"/>
                <a:cs typeface="Calibri"/>
                <a:sym typeface="Avenir"/>
              </a:rPr>
              <a:t>Wednesday, 19</a:t>
            </a:r>
            <a:r>
              <a:rPr lang="en-GB" sz="1200" baseline="30000">
                <a:solidFill>
                  <a:srgbClr val="03044E"/>
                </a:solidFill>
                <a:latin typeface="Avenir"/>
                <a:ea typeface="Calibri"/>
                <a:cs typeface="Calibri"/>
                <a:sym typeface="Avenir"/>
              </a:rPr>
              <a:t>th</a:t>
            </a:r>
            <a:r>
              <a:rPr lang="en-GB" sz="1200">
                <a:solidFill>
                  <a:srgbClr val="03044E"/>
                </a:solidFill>
                <a:latin typeface="Avenir"/>
                <a:ea typeface="Calibri"/>
                <a:cs typeface="Calibri"/>
                <a:sym typeface="Avenir"/>
              </a:rPr>
              <a:t> </a:t>
            </a:r>
            <a:endParaRPr sz="1200" b="0" i="0" u="none" strike="noStrike" cap="none">
              <a:solidFill>
                <a:srgbClr val="03044E"/>
              </a:solidFill>
              <a:latin typeface="Calibri"/>
              <a:ea typeface="Calibri"/>
              <a:cs typeface="Calibri"/>
              <a:sym typeface="Calibri"/>
            </a:endParaRPr>
          </a:p>
        </p:txBody>
      </p:sp>
      <p:sp>
        <p:nvSpPr>
          <p:cNvPr id="18" name="Google Shape;344;p10">
            <a:extLst>
              <a:ext uri="{FF2B5EF4-FFF2-40B4-BE49-F238E27FC236}">
                <a16:creationId xmlns:a16="http://schemas.microsoft.com/office/drawing/2014/main" id="{62922579-29FE-5AEC-6471-F98D755BE2A2}"/>
              </a:ext>
            </a:extLst>
          </p:cNvPr>
          <p:cNvSpPr/>
          <p:nvPr userDrawn="1"/>
        </p:nvSpPr>
        <p:spPr>
          <a:xfrm>
            <a:off x="6153824" y="3614828"/>
            <a:ext cx="1165977" cy="249613"/>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Clr>
                <a:srgbClr val="000040"/>
              </a:buClr>
              <a:buSzPts val="900"/>
              <a:buFont typeface="Avenir"/>
              <a:buNone/>
            </a:pPr>
            <a:r>
              <a:rPr lang="en-GB" sz="1200">
                <a:solidFill>
                  <a:srgbClr val="03044E"/>
                </a:solidFill>
                <a:latin typeface="Avenir"/>
                <a:ea typeface="Calibri"/>
                <a:cs typeface="Calibri"/>
                <a:sym typeface="Avenir"/>
              </a:rPr>
              <a:t>Wednesday, 19</a:t>
            </a:r>
            <a:r>
              <a:rPr lang="en-GB" sz="1200" baseline="30000">
                <a:solidFill>
                  <a:srgbClr val="03044E"/>
                </a:solidFill>
                <a:latin typeface="Avenir"/>
                <a:ea typeface="Calibri"/>
                <a:cs typeface="Calibri"/>
                <a:sym typeface="Avenir"/>
              </a:rPr>
              <a:t>th</a:t>
            </a:r>
            <a:r>
              <a:rPr lang="en-GB" sz="1200">
                <a:solidFill>
                  <a:srgbClr val="03044E"/>
                </a:solidFill>
                <a:latin typeface="Avenir"/>
                <a:ea typeface="Calibri"/>
                <a:cs typeface="Calibri"/>
                <a:sym typeface="Avenir"/>
              </a:rPr>
              <a:t> </a:t>
            </a:r>
            <a:endParaRPr sz="1200" b="0" i="0" u="none" strike="noStrike" cap="none">
              <a:solidFill>
                <a:srgbClr val="03044E"/>
              </a:solidFill>
              <a:latin typeface="Calibri"/>
              <a:ea typeface="Calibri"/>
              <a:cs typeface="Calibri"/>
              <a:sym typeface="Calibri"/>
            </a:endParaRPr>
          </a:p>
        </p:txBody>
      </p:sp>
    </p:spTree>
    <p:extLst>
      <p:ext uri="{BB962C8B-B14F-4D97-AF65-F5344CB8AC3E}">
        <p14:creationId xmlns:p14="http://schemas.microsoft.com/office/powerpoint/2010/main" val="330401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Getting the most out of this session</a:t>
            </a:r>
            <a:endParaRPr lang="en-US"/>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sp>
        <p:nvSpPr>
          <p:cNvPr id="20" name="Google Shape;370;p11">
            <a:extLst>
              <a:ext uri="{FF2B5EF4-FFF2-40B4-BE49-F238E27FC236}">
                <a16:creationId xmlns:a16="http://schemas.microsoft.com/office/drawing/2014/main" id="{AF233003-B1C3-99A6-61B8-0B05387D7D76}"/>
              </a:ext>
            </a:extLst>
          </p:cNvPr>
          <p:cNvSpPr/>
          <p:nvPr userDrawn="1"/>
        </p:nvSpPr>
        <p:spPr>
          <a:xfrm>
            <a:off x="531204" y="2558616"/>
            <a:ext cx="2099591" cy="2099591"/>
          </a:xfrm>
          <a:prstGeom prst="ellipse">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371;p11">
            <a:extLst>
              <a:ext uri="{FF2B5EF4-FFF2-40B4-BE49-F238E27FC236}">
                <a16:creationId xmlns:a16="http://schemas.microsoft.com/office/drawing/2014/main" id="{F8F36875-E012-E982-2D6E-4273827112AB}"/>
              </a:ext>
            </a:extLst>
          </p:cNvPr>
          <p:cNvSpPr/>
          <p:nvPr userDrawn="1"/>
        </p:nvSpPr>
        <p:spPr>
          <a:xfrm>
            <a:off x="3522619" y="2558616"/>
            <a:ext cx="2099592" cy="2099591"/>
          </a:xfrm>
          <a:prstGeom prst="ellipse">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72;p11">
            <a:extLst>
              <a:ext uri="{FF2B5EF4-FFF2-40B4-BE49-F238E27FC236}">
                <a16:creationId xmlns:a16="http://schemas.microsoft.com/office/drawing/2014/main" id="{BBBDF265-A6E6-8526-C989-14CBE122D261}"/>
              </a:ext>
            </a:extLst>
          </p:cNvPr>
          <p:cNvSpPr/>
          <p:nvPr userDrawn="1"/>
        </p:nvSpPr>
        <p:spPr>
          <a:xfrm>
            <a:off x="6537237" y="2558616"/>
            <a:ext cx="2099592" cy="2099591"/>
          </a:xfrm>
          <a:prstGeom prst="ellipse">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373;p11">
            <a:extLst>
              <a:ext uri="{FF2B5EF4-FFF2-40B4-BE49-F238E27FC236}">
                <a16:creationId xmlns:a16="http://schemas.microsoft.com/office/drawing/2014/main" id="{C986FBEE-66A0-E1DE-A5D7-E9032F4F6BE5}"/>
              </a:ext>
            </a:extLst>
          </p:cNvPr>
          <p:cNvSpPr/>
          <p:nvPr userDrawn="1"/>
        </p:nvSpPr>
        <p:spPr>
          <a:xfrm>
            <a:off x="9488867" y="2558616"/>
            <a:ext cx="2099592" cy="2099591"/>
          </a:xfrm>
          <a:prstGeom prst="ellipse">
            <a:avLst/>
          </a:prstGeom>
          <a:solidFill>
            <a:srgbClr val="E9E8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roup 41">
            <a:extLst>
              <a:ext uri="{FF2B5EF4-FFF2-40B4-BE49-F238E27FC236}">
                <a16:creationId xmlns:a16="http://schemas.microsoft.com/office/drawing/2014/main" id="{BD95BBEC-9F10-56A9-6449-3C3667BA7E19}"/>
              </a:ext>
            </a:extLst>
          </p:cNvPr>
          <p:cNvGrpSpPr/>
          <p:nvPr userDrawn="1"/>
        </p:nvGrpSpPr>
        <p:grpSpPr>
          <a:xfrm>
            <a:off x="510208" y="2996059"/>
            <a:ext cx="11078251" cy="2625810"/>
            <a:chOff x="510209" y="2373594"/>
            <a:chExt cx="8465370" cy="2006495"/>
          </a:xfrm>
        </p:grpSpPr>
        <p:sp>
          <p:nvSpPr>
            <p:cNvPr id="3" name="Google Shape;363;p11">
              <a:extLst>
                <a:ext uri="{FF2B5EF4-FFF2-40B4-BE49-F238E27FC236}">
                  <a16:creationId xmlns:a16="http://schemas.microsoft.com/office/drawing/2014/main" id="{F2B9890F-7102-817B-0AB8-E240A22B02F2}"/>
                </a:ext>
              </a:extLst>
            </p:cNvPr>
            <p:cNvSpPr/>
            <p:nvPr userDrawn="1"/>
          </p:nvSpPr>
          <p:spPr>
            <a:xfrm>
              <a:off x="510209" y="3962695"/>
              <a:ext cx="1604388" cy="41739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000040"/>
                </a:buClr>
                <a:buSzPts val="1500"/>
                <a:buFont typeface="Avenir"/>
                <a:buNone/>
              </a:pPr>
              <a:r>
                <a:rPr lang="en-GB" sz="1800" b="0" i="0" u="none" strike="noStrike" cap="none">
                  <a:solidFill>
                    <a:srgbClr val="000040"/>
                  </a:solidFill>
                  <a:latin typeface="Avenir"/>
                  <a:ea typeface="Avenir"/>
                  <a:cs typeface="Avenir"/>
                  <a:sym typeface="Avenir"/>
                </a:rPr>
                <a:t>Be present</a:t>
              </a:r>
              <a:endParaRPr sz="1800" b="0" i="0" u="none" strike="noStrike" cap="none">
                <a:solidFill>
                  <a:srgbClr val="000000"/>
                </a:solidFill>
                <a:latin typeface="Avenir"/>
                <a:ea typeface="Avenir"/>
                <a:cs typeface="Avenir"/>
                <a:sym typeface="Avenir"/>
              </a:endParaRPr>
            </a:p>
          </p:txBody>
        </p:sp>
        <p:sp>
          <p:nvSpPr>
            <p:cNvPr id="4" name="Google Shape;364;p11">
              <a:extLst>
                <a:ext uri="{FF2B5EF4-FFF2-40B4-BE49-F238E27FC236}">
                  <a16:creationId xmlns:a16="http://schemas.microsoft.com/office/drawing/2014/main" id="{22333777-C4CF-DAD5-4257-23E4E72EE8D6}"/>
                </a:ext>
              </a:extLst>
            </p:cNvPr>
            <p:cNvSpPr/>
            <p:nvPr userDrawn="1"/>
          </p:nvSpPr>
          <p:spPr>
            <a:xfrm>
              <a:off x="2812122" y="3962695"/>
              <a:ext cx="1604390" cy="41739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000040"/>
                </a:buClr>
                <a:buSzPts val="1500"/>
                <a:buFont typeface="Avenir"/>
                <a:buNone/>
              </a:pPr>
              <a:r>
                <a:rPr lang="en-GB" sz="1800" b="0" i="0" u="none" strike="noStrike" cap="none">
                  <a:solidFill>
                    <a:srgbClr val="000040"/>
                  </a:solidFill>
                  <a:latin typeface="Avenir"/>
                  <a:ea typeface="Avenir"/>
                  <a:cs typeface="Avenir"/>
                  <a:sym typeface="Avenir"/>
                </a:rPr>
                <a:t>Reduce distractions</a:t>
              </a:r>
              <a:endParaRPr sz="1800" b="0" i="0" u="none" strike="noStrike" cap="none">
                <a:solidFill>
                  <a:srgbClr val="000000"/>
                </a:solidFill>
                <a:latin typeface="Avenir"/>
                <a:ea typeface="Avenir"/>
                <a:cs typeface="Avenir"/>
                <a:sym typeface="Avenir"/>
              </a:endParaRPr>
            </a:p>
          </p:txBody>
        </p:sp>
        <p:sp>
          <p:nvSpPr>
            <p:cNvPr id="5" name="Google Shape;365;p11">
              <a:extLst>
                <a:ext uri="{FF2B5EF4-FFF2-40B4-BE49-F238E27FC236}">
                  <a16:creationId xmlns:a16="http://schemas.microsoft.com/office/drawing/2014/main" id="{A2B773A9-4602-4460-C050-992EEF23D991}"/>
                </a:ext>
              </a:extLst>
            </p:cNvPr>
            <p:cNvSpPr/>
            <p:nvPr userDrawn="1"/>
          </p:nvSpPr>
          <p:spPr>
            <a:xfrm>
              <a:off x="5115722" y="3962695"/>
              <a:ext cx="1556258" cy="41739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000040"/>
                </a:buClr>
                <a:buSzPts val="1500"/>
                <a:buFont typeface="Avenir"/>
                <a:buNone/>
              </a:pPr>
              <a:r>
                <a:rPr lang="en-GB" sz="1800" b="0" i="0" u="none" strike="noStrike" cap="none">
                  <a:solidFill>
                    <a:srgbClr val="000040"/>
                  </a:solidFill>
                  <a:latin typeface="Avenir"/>
                  <a:ea typeface="Avenir"/>
                  <a:cs typeface="Avenir"/>
                  <a:sym typeface="Avenir"/>
                </a:rPr>
                <a:t>Make notes</a:t>
              </a:r>
              <a:endParaRPr sz="1800" b="0" i="0" u="none" strike="noStrike" cap="none">
                <a:solidFill>
                  <a:srgbClr val="000000"/>
                </a:solidFill>
                <a:latin typeface="Avenir"/>
                <a:ea typeface="Avenir"/>
                <a:cs typeface="Avenir"/>
                <a:sym typeface="Avenir"/>
              </a:endParaRPr>
            </a:p>
          </p:txBody>
        </p:sp>
        <p:sp>
          <p:nvSpPr>
            <p:cNvPr id="19" name="Google Shape;366;p11">
              <a:extLst>
                <a:ext uri="{FF2B5EF4-FFF2-40B4-BE49-F238E27FC236}">
                  <a16:creationId xmlns:a16="http://schemas.microsoft.com/office/drawing/2014/main" id="{E1C00123-606D-BCFC-4848-362880774A48}"/>
                </a:ext>
              </a:extLst>
            </p:cNvPr>
            <p:cNvSpPr/>
            <p:nvPr userDrawn="1"/>
          </p:nvSpPr>
          <p:spPr>
            <a:xfrm>
              <a:off x="7371190" y="3962695"/>
              <a:ext cx="1604389" cy="41739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000040"/>
                </a:buClr>
                <a:buSzPts val="1500"/>
                <a:buFont typeface="Avenir"/>
                <a:buNone/>
              </a:pPr>
              <a:r>
                <a:rPr lang="en-GB" sz="1800" b="0" i="0" u="none" strike="noStrike" cap="none">
                  <a:solidFill>
                    <a:srgbClr val="000040"/>
                  </a:solidFill>
                  <a:latin typeface="Avenir"/>
                  <a:ea typeface="Avenir"/>
                  <a:cs typeface="Avenir"/>
                  <a:sym typeface="Avenir"/>
                </a:rPr>
                <a:t>Make one change</a:t>
              </a:r>
              <a:endParaRPr sz="1800" b="0" i="0" u="none" strike="noStrike" cap="none">
                <a:solidFill>
                  <a:srgbClr val="000000"/>
                </a:solidFill>
                <a:latin typeface="Avenir"/>
                <a:ea typeface="Avenir"/>
                <a:cs typeface="Avenir"/>
                <a:sym typeface="Avenir"/>
              </a:endParaRPr>
            </a:p>
          </p:txBody>
        </p:sp>
        <p:pic>
          <p:nvPicPr>
            <p:cNvPr id="24" name="Google Shape;374;p11">
              <a:extLst>
                <a:ext uri="{FF2B5EF4-FFF2-40B4-BE49-F238E27FC236}">
                  <a16:creationId xmlns:a16="http://schemas.microsoft.com/office/drawing/2014/main" id="{002F7FF5-3B53-92B4-B759-8645B442320F}"/>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860506" y="2439538"/>
              <a:ext cx="935864" cy="803963"/>
            </a:xfrm>
            <a:prstGeom prst="rect">
              <a:avLst/>
            </a:prstGeom>
            <a:noFill/>
            <a:ln>
              <a:noFill/>
            </a:ln>
          </p:spPr>
        </p:pic>
        <p:pic>
          <p:nvPicPr>
            <p:cNvPr id="25" name="Google Shape;375;p11">
              <a:extLst>
                <a:ext uri="{FF2B5EF4-FFF2-40B4-BE49-F238E27FC236}">
                  <a16:creationId xmlns:a16="http://schemas.microsoft.com/office/drawing/2014/main" id="{9B2848AA-1699-7330-41E4-56FB6D47F312}"/>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5528000" y="2439538"/>
              <a:ext cx="803963" cy="803963"/>
            </a:xfrm>
            <a:prstGeom prst="rect">
              <a:avLst/>
            </a:prstGeom>
            <a:noFill/>
            <a:ln>
              <a:noFill/>
            </a:ln>
          </p:spPr>
        </p:pic>
        <p:pic>
          <p:nvPicPr>
            <p:cNvPr id="26" name="Google Shape;376;p11">
              <a:extLst>
                <a:ext uri="{FF2B5EF4-FFF2-40B4-BE49-F238E27FC236}">
                  <a16:creationId xmlns:a16="http://schemas.microsoft.com/office/drawing/2014/main" id="{340A8231-016C-C68A-18D7-CC68C43A5119}"/>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7705459" y="2373594"/>
              <a:ext cx="935851" cy="935851"/>
            </a:xfrm>
            <a:prstGeom prst="rect">
              <a:avLst/>
            </a:prstGeom>
            <a:noFill/>
            <a:ln>
              <a:noFill/>
            </a:ln>
          </p:spPr>
        </p:pic>
        <p:pic>
          <p:nvPicPr>
            <p:cNvPr id="27" name="Google Shape;377;p11">
              <a:extLst>
                <a:ext uri="{FF2B5EF4-FFF2-40B4-BE49-F238E27FC236}">
                  <a16:creationId xmlns:a16="http://schemas.microsoft.com/office/drawing/2014/main" id="{639EF103-F441-4D77-900C-111F17ADD973}"/>
                </a:ext>
              </a:extLst>
            </p:cNvPr>
            <p:cNvPicPr preferRelativeResize="0"/>
            <p:nvPr userDrawn="1"/>
          </p:nvPicPr>
          <p:blipFill rotWithShape="1">
            <a:blip r:embed="rId6" cstate="screen">
              <a:alphaModFix/>
              <a:extLst>
                <a:ext uri="{28A0092B-C50C-407E-A947-70E740481C1C}">
                  <a14:useLocalDpi xmlns:a14="http://schemas.microsoft.com/office/drawing/2010/main"/>
                </a:ext>
              </a:extLst>
            </a:blip>
            <a:srcRect/>
            <a:stretch/>
          </p:blipFill>
          <p:spPr>
            <a:xfrm>
              <a:off x="3206971" y="2439538"/>
              <a:ext cx="803920" cy="801832"/>
            </a:xfrm>
            <a:prstGeom prst="rect">
              <a:avLst/>
            </a:prstGeom>
            <a:noFill/>
            <a:ln>
              <a:noFill/>
            </a:ln>
          </p:spPr>
        </p:pic>
      </p:grpSp>
    </p:spTree>
    <p:extLst>
      <p:ext uri="{BB962C8B-B14F-4D97-AF65-F5344CB8AC3E}">
        <p14:creationId xmlns:p14="http://schemas.microsoft.com/office/powerpoint/2010/main" val="57313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E28D-FA51-38A6-C4BD-07E04B453558}"/>
              </a:ext>
            </a:extLst>
          </p:cNvPr>
          <p:cNvSpPr>
            <a:spLocks noGrp="1"/>
          </p:cNvSpPr>
          <p:nvPr>
            <p:ph type="title" hasCustomPrompt="1"/>
          </p:nvPr>
        </p:nvSpPr>
        <p:spPr>
          <a:xfrm>
            <a:off x="510209" y="492263"/>
            <a:ext cx="10412896" cy="1153975"/>
          </a:xfrm>
        </p:spPr>
        <p:txBody>
          <a:bodyPr>
            <a:normAutofit/>
          </a:bodyPr>
          <a:lstStyle>
            <a:lvl1pPr>
              <a:defRPr sz="3600">
                <a:solidFill>
                  <a:srgbClr val="03044E"/>
                </a:solidFill>
                <a:latin typeface="Avenir Book" panose="02000503020000020003" pitchFamily="2" charset="0"/>
              </a:defRPr>
            </a:lvl1pPr>
          </a:lstStyle>
          <a:p>
            <a:r>
              <a:rPr lang="en-GB"/>
              <a:t>Meet your trainer: Rachel </a:t>
            </a:r>
            <a:r>
              <a:rPr lang="en-GB" err="1"/>
              <a:t>Dalboth</a:t>
            </a:r>
            <a:endParaRPr lang="en-US"/>
          </a:p>
        </p:txBody>
      </p:sp>
      <p:sp>
        <p:nvSpPr>
          <p:cNvPr id="3" name="Content Placeholder 2">
            <a:extLst>
              <a:ext uri="{FF2B5EF4-FFF2-40B4-BE49-F238E27FC236}">
                <a16:creationId xmlns:a16="http://schemas.microsoft.com/office/drawing/2014/main" id="{F535F866-58B2-16B4-5E82-68815701150F}"/>
              </a:ext>
            </a:extLst>
          </p:cNvPr>
          <p:cNvSpPr>
            <a:spLocks noGrp="1"/>
          </p:cNvSpPr>
          <p:nvPr>
            <p:ph idx="1"/>
          </p:nvPr>
        </p:nvSpPr>
        <p:spPr>
          <a:xfrm>
            <a:off x="510208" y="1825625"/>
            <a:ext cx="5585792" cy="4540112"/>
          </a:xfrm>
        </p:spPr>
        <p:txBody>
          <a:bodyPr>
            <a:normAutofit/>
          </a:bodyPr>
          <a:lstStyle>
            <a:lvl1pPr marL="0" indent="0">
              <a:buNone/>
              <a:defRPr sz="2400">
                <a:solidFill>
                  <a:srgbClr val="03044E"/>
                </a:solidFill>
                <a:latin typeface="Avenir Book" panose="02000503020000020003" pitchFamily="2" charset="0"/>
              </a:defRPr>
            </a:lvl1pPr>
          </a:lstStyle>
          <a:p>
            <a:pPr lvl="0"/>
            <a:r>
              <a:rPr lang="en-GB"/>
              <a:t>Click to edit Master text style</a:t>
            </a:r>
          </a:p>
        </p:txBody>
      </p:sp>
      <p:pic>
        <p:nvPicPr>
          <p:cNvPr id="8" name="Picture 7" descr="A purple line on a black background&#10;&#10;Description automatically generated">
            <a:extLst>
              <a:ext uri="{FF2B5EF4-FFF2-40B4-BE49-F238E27FC236}">
                <a16:creationId xmlns:a16="http://schemas.microsoft.com/office/drawing/2014/main" id="{B2A96B49-C77B-277C-CB59-7A27393C10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120" y="492263"/>
            <a:ext cx="499669" cy="442015"/>
          </a:xfrm>
          <a:prstGeom prst="rect">
            <a:avLst/>
          </a:prstGeom>
        </p:spPr>
      </p:pic>
      <p:pic>
        <p:nvPicPr>
          <p:cNvPr id="6" name="Picture 5" descr="A person smiling with pink hair&#10;&#10;Description automatically generated">
            <a:extLst>
              <a:ext uri="{FF2B5EF4-FFF2-40B4-BE49-F238E27FC236}">
                <a16:creationId xmlns:a16="http://schemas.microsoft.com/office/drawing/2014/main" id="{E1C7267D-6750-3C2E-40D7-AD7B3A009A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69505" y="1825625"/>
            <a:ext cx="5012284" cy="4540112"/>
          </a:xfrm>
          <a:prstGeom prst="roundRect">
            <a:avLst/>
          </a:prstGeom>
          <a:effectLst>
            <a:softEdge rad="0"/>
          </a:effectLst>
        </p:spPr>
      </p:pic>
    </p:spTree>
    <p:extLst>
      <p:ext uri="{BB962C8B-B14F-4D97-AF65-F5344CB8AC3E}">
        <p14:creationId xmlns:p14="http://schemas.microsoft.com/office/powerpoint/2010/main" val="199934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7BE12C-C090-9A10-9697-E44964335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428E0-9B7D-37FF-1B75-8B0490091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72ACD3-E707-1554-D062-0B11FB1BE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 2024 The Talent Labs</a:t>
            </a:r>
            <a:endParaRPr lang="en-US" sz="800"/>
          </a:p>
        </p:txBody>
      </p:sp>
      <p:sp>
        <p:nvSpPr>
          <p:cNvPr id="5" name="Footer Placeholder 4">
            <a:extLst>
              <a:ext uri="{FF2B5EF4-FFF2-40B4-BE49-F238E27FC236}">
                <a16:creationId xmlns:a16="http://schemas.microsoft.com/office/drawing/2014/main" id="{CC8FB69B-E1AD-00CB-D273-89AB04ED9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F276B3-91DB-F0C0-8B55-EB1AC37A3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4091B-2A3E-7640-ABA8-0552C82BF496}" type="slidenum">
              <a:rPr lang="en-US" smtClean="0"/>
              <a:t>‹#›</a:t>
            </a:fld>
            <a:endParaRPr lang="en-US"/>
          </a:p>
        </p:txBody>
      </p:sp>
    </p:spTree>
    <p:extLst>
      <p:ext uri="{BB962C8B-B14F-4D97-AF65-F5344CB8AC3E}">
        <p14:creationId xmlns:p14="http://schemas.microsoft.com/office/powerpoint/2010/main" val="26197465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1" r:id="rId6"/>
    <p:sldLayoutId id="2147483667" r:id="rId7"/>
    <p:sldLayoutId id="2147483668" r:id="rId8"/>
    <p:sldLayoutId id="2147483665" r:id="rId9"/>
    <p:sldLayoutId id="2147483666" r:id="rId10"/>
    <p:sldLayoutId id="2147483663" r:id="rId11"/>
    <p:sldLayoutId id="2147483664" r:id="rId12"/>
    <p:sldLayoutId id="2147483669" r:id="rId13"/>
    <p:sldLayoutId id="21474836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mma@thetalentlabs.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F0A0-779C-2258-83B7-245216578866}"/>
            </a:ext>
          </a:extLst>
        </p:cNvPr>
        <p:cNvGrpSpPr/>
        <p:nvPr/>
      </p:nvGrpSpPr>
      <p:grpSpPr>
        <a:xfrm>
          <a:off x="0" y="0"/>
          <a:ext cx="0" cy="0"/>
          <a:chOff x="0" y="0"/>
          <a:chExt cx="0" cy="0"/>
        </a:xfrm>
      </p:grpSpPr>
      <p:grpSp>
        <p:nvGrpSpPr>
          <p:cNvPr id="56" name="Group 55">
            <a:extLst>
              <a:ext uri="{FF2B5EF4-FFF2-40B4-BE49-F238E27FC236}">
                <a16:creationId xmlns:a16="http://schemas.microsoft.com/office/drawing/2014/main" id="{86999695-57D6-D562-E6FC-614DFBBE8F19}"/>
              </a:ext>
            </a:extLst>
          </p:cNvPr>
          <p:cNvGrpSpPr/>
          <p:nvPr/>
        </p:nvGrpSpPr>
        <p:grpSpPr>
          <a:xfrm>
            <a:off x="6817489" y="219288"/>
            <a:ext cx="5102224" cy="6444918"/>
            <a:chOff x="6858000" y="207713"/>
            <a:chExt cx="5096437" cy="6437608"/>
          </a:xfrm>
        </p:grpSpPr>
        <p:sp>
          <p:nvSpPr>
            <p:cNvPr id="7" name="Freeform 6">
              <a:extLst>
                <a:ext uri="{FF2B5EF4-FFF2-40B4-BE49-F238E27FC236}">
                  <a16:creationId xmlns:a16="http://schemas.microsoft.com/office/drawing/2014/main" id="{1AA8AFF9-F4EE-48A4-90A6-A9A2908559A4}"/>
                </a:ext>
              </a:extLst>
            </p:cNvPr>
            <p:cNvSpPr/>
            <p:nvPr/>
          </p:nvSpPr>
          <p:spPr>
            <a:xfrm>
              <a:off x="6860545" y="207713"/>
              <a:ext cx="1119651" cy="1118990"/>
            </a:xfrm>
            <a:custGeom>
              <a:avLst/>
              <a:gdLst>
                <a:gd name="connsiteX0" fmla="*/ 0 w 1121901"/>
                <a:gd name="connsiteY0" fmla="*/ 0 h 1121239"/>
                <a:gd name="connsiteX1" fmla="*/ 1121902 w 1121901"/>
                <a:gd name="connsiteY1" fmla="*/ 0 h 1121239"/>
                <a:gd name="connsiteX2" fmla="*/ 1121902 w 1121901"/>
                <a:gd name="connsiteY2" fmla="*/ 1121239 h 1121239"/>
              </a:gdLst>
              <a:ahLst/>
              <a:cxnLst>
                <a:cxn ang="0">
                  <a:pos x="connsiteX0" y="connsiteY0"/>
                </a:cxn>
                <a:cxn ang="0">
                  <a:pos x="connsiteX1" y="connsiteY1"/>
                </a:cxn>
                <a:cxn ang="0">
                  <a:pos x="connsiteX2" y="connsiteY2"/>
                </a:cxn>
              </a:cxnLst>
              <a:rect l="l" t="t" r="r" b="b"/>
              <a:pathLst>
                <a:path w="1121901" h="1121239">
                  <a:moveTo>
                    <a:pt x="0" y="0"/>
                  </a:moveTo>
                  <a:lnTo>
                    <a:pt x="1121902" y="0"/>
                  </a:lnTo>
                  <a:lnTo>
                    <a:pt x="1121902" y="1121239"/>
                  </a:lnTo>
                </a:path>
              </a:pathLst>
            </a:custGeom>
            <a:noFill/>
            <a:ln w="18796" cap="rnd">
              <a:solidFill>
                <a:srgbClr val="FFFFFF">
                  <a:alpha val="20000"/>
                </a:srgbClr>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21F30CC4-3A23-B716-A329-EC69C872DBC5}"/>
                </a:ext>
              </a:extLst>
            </p:cNvPr>
            <p:cNvSpPr/>
            <p:nvPr/>
          </p:nvSpPr>
          <p:spPr>
            <a:xfrm>
              <a:off x="6858000" y="378844"/>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796" cap="rnd">
              <a:solidFill>
                <a:srgbClr val="FFFFFF">
                  <a:alpha val="20000"/>
                </a:srgbClr>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3E3800D8-4D03-A955-89DA-4B9C4C9456F6}"/>
                </a:ext>
              </a:extLst>
            </p:cNvPr>
            <p:cNvSpPr/>
            <p:nvPr/>
          </p:nvSpPr>
          <p:spPr>
            <a:xfrm>
              <a:off x="8184506" y="207713"/>
              <a:ext cx="1119557" cy="1118990"/>
            </a:xfrm>
            <a:custGeom>
              <a:avLst/>
              <a:gdLst>
                <a:gd name="connsiteX0" fmla="*/ 0 w 1121807"/>
                <a:gd name="connsiteY0" fmla="*/ 0 h 1121239"/>
                <a:gd name="connsiteX1" fmla="*/ 1121808 w 1121807"/>
                <a:gd name="connsiteY1" fmla="*/ 0 h 1121239"/>
                <a:gd name="connsiteX2" fmla="*/ 1121808 w 1121807"/>
                <a:gd name="connsiteY2" fmla="*/ 1121239 h 1121239"/>
              </a:gdLst>
              <a:ahLst/>
              <a:cxnLst>
                <a:cxn ang="0">
                  <a:pos x="connsiteX0" y="connsiteY0"/>
                </a:cxn>
                <a:cxn ang="0">
                  <a:pos x="connsiteX1" y="connsiteY1"/>
                </a:cxn>
                <a:cxn ang="0">
                  <a:pos x="connsiteX2" y="connsiteY2"/>
                </a:cxn>
              </a:cxnLst>
              <a:rect l="l" t="t" r="r" b="b"/>
              <a:pathLst>
                <a:path w="1121807" h="1121239">
                  <a:moveTo>
                    <a:pt x="0" y="0"/>
                  </a:moveTo>
                  <a:lnTo>
                    <a:pt x="1121808" y="0"/>
                  </a:lnTo>
                  <a:lnTo>
                    <a:pt x="1121808" y="1121239"/>
                  </a:lnTo>
                </a:path>
              </a:pathLst>
            </a:custGeom>
            <a:noFill/>
            <a:ln w="18796" cap="rnd">
              <a:solidFill>
                <a:srgbClr val="FFFFFF">
                  <a:alpha val="20000"/>
                </a:srgbClr>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26D6D208-CF64-A534-6A24-8869752A107D}"/>
                </a:ext>
              </a:extLst>
            </p:cNvPr>
            <p:cNvSpPr/>
            <p:nvPr/>
          </p:nvSpPr>
          <p:spPr>
            <a:xfrm>
              <a:off x="8181961" y="378844"/>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796" cap="rnd">
              <a:solidFill>
                <a:srgbClr val="FFFFFF">
                  <a:alpha val="20000"/>
                </a:srgbClr>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BC233249-854A-2C63-B8DC-8C299D05706E}"/>
                </a:ext>
              </a:extLst>
            </p:cNvPr>
            <p:cNvSpPr/>
            <p:nvPr/>
          </p:nvSpPr>
          <p:spPr>
            <a:xfrm>
              <a:off x="9510918" y="207713"/>
              <a:ext cx="1119651" cy="1118990"/>
            </a:xfrm>
            <a:custGeom>
              <a:avLst/>
              <a:gdLst>
                <a:gd name="connsiteX0" fmla="*/ 0 w 1121901"/>
                <a:gd name="connsiteY0" fmla="*/ 0 h 1121239"/>
                <a:gd name="connsiteX1" fmla="*/ 1121902 w 1121901"/>
                <a:gd name="connsiteY1" fmla="*/ 0 h 1121239"/>
                <a:gd name="connsiteX2" fmla="*/ 1121902 w 1121901"/>
                <a:gd name="connsiteY2" fmla="*/ 1121239 h 1121239"/>
              </a:gdLst>
              <a:ahLst/>
              <a:cxnLst>
                <a:cxn ang="0">
                  <a:pos x="connsiteX0" y="connsiteY0"/>
                </a:cxn>
                <a:cxn ang="0">
                  <a:pos x="connsiteX1" y="connsiteY1"/>
                </a:cxn>
                <a:cxn ang="0">
                  <a:pos x="connsiteX2" y="connsiteY2"/>
                </a:cxn>
              </a:cxnLst>
              <a:rect l="l" t="t" r="r" b="b"/>
              <a:pathLst>
                <a:path w="1121901" h="1121239">
                  <a:moveTo>
                    <a:pt x="0" y="0"/>
                  </a:moveTo>
                  <a:lnTo>
                    <a:pt x="1121902" y="0"/>
                  </a:lnTo>
                  <a:lnTo>
                    <a:pt x="1121902" y="1121239"/>
                  </a:lnTo>
                </a:path>
              </a:pathLst>
            </a:custGeom>
            <a:noFill/>
            <a:ln w="18858" cap="rnd">
              <a:solidFill>
                <a:srgbClr val="FFFFFF">
                  <a:alpha val="20000"/>
                </a:srgbClr>
              </a:solidFill>
              <a:prstDash val="solid"/>
              <a:round/>
            </a:ln>
          </p:spPr>
          <p:txBody>
            <a:bodyPr rtlCol="0" anchor="ctr"/>
            <a:lstStyle/>
            <a:p>
              <a:endParaRPr lang="en-US"/>
            </a:p>
          </p:txBody>
        </p:sp>
        <p:sp>
          <p:nvSpPr>
            <p:cNvPr id="12" name="Freeform 11">
              <a:extLst>
                <a:ext uri="{FF2B5EF4-FFF2-40B4-BE49-F238E27FC236}">
                  <a16:creationId xmlns:a16="http://schemas.microsoft.com/office/drawing/2014/main" id="{12EBA310-6495-3854-943E-D689D12E9831}"/>
                </a:ext>
              </a:extLst>
            </p:cNvPr>
            <p:cNvSpPr/>
            <p:nvPr/>
          </p:nvSpPr>
          <p:spPr>
            <a:xfrm>
              <a:off x="9508374" y="378844"/>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13" name="Freeform 12">
              <a:extLst>
                <a:ext uri="{FF2B5EF4-FFF2-40B4-BE49-F238E27FC236}">
                  <a16:creationId xmlns:a16="http://schemas.microsoft.com/office/drawing/2014/main" id="{9D2C2053-2FDC-9A8D-C102-4060CADF0D91}"/>
                </a:ext>
              </a:extLst>
            </p:cNvPr>
            <p:cNvSpPr/>
            <p:nvPr/>
          </p:nvSpPr>
          <p:spPr>
            <a:xfrm>
              <a:off x="10834880" y="207713"/>
              <a:ext cx="1119557" cy="1118990"/>
            </a:xfrm>
            <a:custGeom>
              <a:avLst/>
              <a:gdLst>
                <a:gd name="connsiteX0" fmla="*/ 0 w 1121807"/>
                <a:gd name="connsiteY0" fmla="*/ 0 h 1121239"/>
                <a:gd name="connsiteX1" fmla="*/ 1121807 w 1121807"/>
                <a:gd name="connsiteY1" fmla="*/ 0 h 1121239"/>
                <a:gd name="connsiteX2" fmla="*/ 1121807 w 1121807"/>
                <a:gd name="connsiteY2" fmla="*/ 1121239 h 1121239"/>
              </a:gdLst>
              <a:ahLst/>
              <a:cxnLst>
                <a:cxn ang="0">
                  <a:pos x="connsiteX0" y="connsiteY0"/>
                </a:cxn>
                <a:cxn ang="0">
                  <a:pos x="connsiteX1" y="connsiteY1"/>
                </a:cxn>
                <a:cxn ang="0">
                  <a:pos x="connsiteX2" y="connsiteY2"/>
                </a:cxn>
              </a:cxnLst>
              <a:rect l="l" t="t" r="r" b="b"/>
              <a:pathLst>
                <a:path w="1121807" h="1121239">
                  <a:moveTo>
                    <a:pt x="0" y="0"/>
                  </a:moveTo>
                  <a:lnTo>
                    <a:pt x="1121807" y="0"/>
                  </a:lnTo>
                  <a:lnTo>
                    <a:pt x="1121807" y="1121239"/>
                  </a:lnTo>
                </a:path>
              </a:pathLst>
            </a:custGeom>
            <a:noFill/>
            <a:ln w="18858" cap="rnd">
              <a:solidFill>
                <a:srgbClr val="F949FF"/>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6D9B9AC1-9A4A-B48A-71B5-42828099CE18}"/>
                </a:ext>
              </a:extLst>
            </p:cNvPr>
            <p:cNvSpPr/>
            <p:nvPr/>
          </p:nvSpPr>
          <p:spPr>
            <a:xfrm>
              <a:off x="10832335" y="378844"/>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949FF"/>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E42532E7-FCD1-D208-069F-67756716BE09}"/>
                </a:ext>
              </a:extLst>
            </p:cNvPr>
            <p:cNvSpPr/>
            <p:nvPr/>
          </p:nvSpPr>
          <p:spPr>
            <a:xfrm>
              <a:off x="6860545" y="1536732"/>
              <a:ext cx="1119651" cy="1118989"/>
            </a:xfrm>
            <a:custGeom>
              <a:avLst/>
              <a:gdLst>
                <a:gd name="connsiteX0" fmla="*/ 0 w 1121901"/>
                <a:gd name="connsiteY0" fmla="*/ 0 h 1121238"/>
                <a:gd name="connsiteX1" fmla="*/ 1121902 w 1121901"/>
                <a:gd name="connsiteY1" fmla="*/ 0 h 1121238"/>
                <a:gd name="connsiteX2" fmla="*/ 1121902 w 1121901"/>
                <a:gd name="connsiteY2" fmla="*/ 1121239 h 1121238"/>
              </a:gdLst>
              <a:ahLst/>
              <a:cxnLst>
                <a:cxn ang="0">
                  <a:pos x="connsiteX0" y="connsiteY0"/>
                </a:cxn>
                <a:cxn ang="0">
                  <a:pos x="connsiteX1" y="connsiteY1"/>
                </a:cxn>
                <a:cxn ang="0">
                  <a:pos x="connsiteX2" y="connsiteY2"/>
                </a:cxn>
              </a:cxnLst>
              <a:rect l="l" t="t" r="r" b="b"/>
              <a:pathLst>
                <a:path w="1121901" h="1121238">
                  <a:moveTo>
                    <a:pt x="0" y="0"/>
                  </a:moveTo>
                  <a:lnTo>
                    <a:pt x="1121902" y="0"/>
                  </a:lnTo>
                  <a:lnTo>
                    <a:pt x="1121902" y="1121239"/>
                  </a:lnTo>
                </a:path>
              </a:pathLst>
            </a:custGeom>
            <a:noFill/>
            <a:ln w="18796" cap="rnd">
              <a:solidFill>
                <a:srgbClr val="FFFFFF">
                  <a:alpha val="20000"/>
                </a:srgbClr>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7474617-52C3-C768-D1DD-0B59C7F1C81D}"/>
                </a:ext>
              </a:extLst>
            </p:cNvPr>
            <p:cNvSpPr/>
            <p:nvPr/>
          </p:nvSpPr>
          <p:spPr>
            <a:xfrm>
              <a:off x="6858000" y="170786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796" cap="rnd">
              <a:solidFill>
                <a:srgbClr val="FFFFFF">
                  <a:alpha val="20000"/>
                </a:srgbClr>
              </a:solidFill>
              <a:prstDash val="solid"/>
              <a:round/>
            </a:ln>
          </p:spPr>
          <p:txBody>
            <a:bodyPr rtlCol="0" anchor="ctr"/>
            <a:lstStyle/>
            <a:p>
              <a:endParaRPr lang="en-US"/>
            </a:p>
          </p:txBody>
        </p:sp>
        <p:sp>
          <p:nvSpPr>
            <p:cNvPr id="17" name="Freeform 16">
              <a:extLst>
                <a:ext uri="{FF2B5EF4-FFF2-40B4-BE49-F238E27FC236}">
                  <a16:creationId xmlns:a16="http://schemas.microsoft.com/office/drawing/2014/main" id="{E06F0488-CFCA-CD75-8E2A-9E0F1EC6AC8B}"/>
                </a:ext>
              </a:extLst>
            </p:cNvPr>
            <p:cNvSpPr/>
            <p:nvPr/>
          </p:nvSpPr>
          <p:spPr>
            <a:xfrm>
              <a:off x="8184506" y="1536732"/>
              <a:ext cx="1119557" cy="1118989"/>
            </a:xfrm>
            <a:custGeom>
              <a:avLst/>
              <a:gdLst>
                <a:gd name="connsiteX0" fmla="*/ 0 w 1121807"/>
                <a:gd name="connsiteY0" fmla="*/ 0 h 1121238"/>
                <a:gd name="connsiteX1" fmla="*/ 1121808 w 1121807"/>
                <a:gd name="connsiteY1" fmla="*/ 0 h 1121238"/>
                <a:gd name="connsiteX2" fmla="*/ 1121808 w 1121807"/>
                <a:gd name="connsiteY2" fmla="*/ 1121239 h 1121238"/>
              </a:gdLst>
              <a:ahLst/>
              <a:cxnLst>
                <a:cxn ang="0">
                  <a:pos x="connsiteX0" y="connsiteY0"/>
                </a:cxn>
                <a:cxn ang="0">
                  <a:pos x="connsiteX1" y="connsiteY1"/>
                </a:cxn>
                <a:cxn ang="0">
                  <a:pos x="connsiteX2" y="connsiteY2"/>
                </a:cxn>
              </a:cxnLst>
              <a:rect l="l" t="t" r="r" b="b"/>
              <a:pathLst>
                <a:path w="1121807" h="1121238">
                  <a:moveTo>
                    <a:pt x="0" y="0"/>
                  </a:moveTo>
                  <a:lnTo>
                    <a:pt x="1121808" y="0"/>
                  </a:lnTo>
                  <a:lnTo>
                    <a:pt x="1121808" y="1121239"/>
                  </a:lnTo>
                </a:path>
              </a:pathLst>
            </a:custGeom>
            <a:noFill/>
            <a:ln w="18796" cap="rnd">
              <a:solidFill>
                <a:srgbClr val="FFFFFF">
                  <a:alpha val="20000"/>
                </a:srgbClr>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7198839E-F941-3D77-9618-C6F2BDD6B6F3}"/>
                </a:ext>
              </a:extLst>
            </p:cNvPr>
            <p:cNvSpPr/>
            <p:nvPr/>
          </p:nvSpPr>
          <p:spPr>
            <a:xfrm>
              <a:off x="8181961" y="170786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796" cap="rnd">
              <a:solidFill>
                <a:srgbClr val="FFFFFF">
                  <a:alpha val="20000"/>
                </a:srgbClr>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52433FC4-D89C-5100-1BE6-DC67E6A22EB5}"/>
                </a:ext>
              </a:extLst>
            </p:cNvPr>
            <p:cNvSpPr/>
            <p:nvPr/>
          </p:nvSpPr>
          <p:spPr>
            <a:xfrm>
              <a:off x="9510918" y="1536732"/>
              <a:ext cx="1119651" cy="1118989"/>
            </a:xfrm>
            <a:custGeom>
              <a:avLst/>
              <a:gdLst>
                <a:gd name="connsiteX0" fmla="*/ 0 w 1121901"/>
                <a:gd name="connsiteY0" fmla="*/ 0 h 1121238"/>
                <a:gd name="connsiteX1" fmla="*/ 1121902 w 1121901"/>
                <a:gd name="connsiteY1" fmla="*/ 0 h 1121238"/>
                <a:gd name="connsiteX2" fmla="*/ 1121902 w 1121901"/>
                <a:gd name="connsiteY2" fmla="*/ 1121239 h 1121238"/>
              </a:gdLst>
              <a:ahLst/>
              <a:cxnLst>
                <a:cxn ang="0">
                  <a:pos x="connsiteX0" y="connsiteY0"/>
                </a:cxn>
                <a:cxn ang="0">
                  <a:pos x="connsiteX1" y="connsiteY1"/>
                </a:cxn>
                <a:cxn ang="0">
                  <a:pos x="connsiteX2" y="connsiteY2"/>
                </a:cxn>
              </a:cxnLst>
              <a:rect l="l" t="t" r="r" b="b"/>
              <a:pathLst>
                <a:path w="1121901" h="1121238">
                  <a:moveTo>
                    <a:pt x="0" y="0"/>
                  </a:moveTo>
                  <a:lnTo>
                    <a:pt x="1121902" y="0"/>
                  </a:lnTo>
                  <a:lnTo>
                    <a:pt x="1121902" y="1121239"/>
                  </a:lnTo>
                </a:path>
              </a:pathLst>
            </a:custGeom>
            <a:noFill/>
            <a:ln w="18858" cap="rnd">
              <a:solidFill>
                <a:srgbClr val="F949FF"/>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22AF4215-00F1-5005-1D18-7E55CE0F4E07}"/>
                </a:ext>
              </a:extLst>
            </p:cNvPr>
            <p:cNvSpPr/>
            <p:nvPr/>
          </p:nvSpPr>
          <p:spPr>
            <a:xfrm>
              <a:off x="9508374" y="170786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949FF"/>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84D01B98-AEEB-3A2F-12E6-19CCA6753A9E}"/>
                </a:ext>
              </a:extLst>
            </p:cNvPr>
            <p:cNvSpPr/>
            <p:nvPr/>
          </p:nvSpPr>
          <p:spPr>
            <a:xfrm>
              <a:off x="10834880" y="1536732"/>
              <a:ext cx="1119557" cy="1118989"/>
            </a:xfrm>
            <a:custGeom>
              <a:avLst/>
              <a:gdLst>
                <a:gd name="connsiteX0" fmla="*/ 0 w 1121807"/>
                <a:gd name="connsiteY0" fmla="*/ 0 h 1121238"/>
                <a:gd name="connsiteX1" fmla="*/ 1121807 w 1121807"/>
                <a:gd name="connsiteY1" fmla="*/ 0 h 1121238"/>
                <a:gd name="connsiteX2" fmla="*/ 1121807 w 1121807"/>
                <a:gd name="connsiteY2" fmla="*/ 1121239 h 1121238"/>
              </a:gdLst>
              <a:ahLst/>
              <a:cxnLst>
                <a:cxn ang="0">
                  <a:pos x="connsiteX0" y="connsiteY0"/>
                </a:cxn>
                <a:cxn ang="0">
                  <a:pos x="connsiteX1" y="connsiteY1"/>
                </a:cxn>
                <a:cxn ang="0">
                  <a:pos x="connsiteX2" y="connsiteY2"/>
                </a:cxn>
              </a:cxnLst>
              <a:rect l="l" t="t" r="r" b="b"/>
              <a:pathLst>
                <a:path w="1121807" h="1121238">
                  <a:moveTo>
                    <a:pt x="0" y="0"/>
                  </a:moveTo>
                  <a:lnTo>
                    <a:pt x="1121807" y="0"/>
                  </a:lnTo>
                  <a:lnTo>
                    <a:pt x="1121807" y="1121239"/>
                  </a:lnTo>
                </a:path>
              </a:pathLst>
            </a:custGeom>
            <a:noFill/>
            <a:ln w="18858" cap="rnd">
              <a:solidFill>
                <a:srgbClr val="FFFFFF">
                  <a:alpha val="20000"/>
                </a:srgbClr>
              </a:solidFill>
              <a:prstDash val="solid"/>
              <a:round/>
            </a:ln>
          </p:spPr>
          <p:txBody>
            <a:bodyPr rtlCol="0" anchor="ctr"/>
            <a:lstStyle/>
            <a:p>
              <a:endParaRPr lang="en-US"/>
            </a:p>
          </p:txBody>
        </p:sp>
        <p:sp>
          <p:nvSpPr>
            <p:cNvPr id="22" name="Freeform 21">
              <a:extLst>
                <a:ext uri="{FF2B5EF4-FFF2-40B4-BE49-F238E27FC236}">
                  <a16:creationId xmlns:a16="http://schemas.microsoft.com/office/drawing/2014/main" id="{713EBBA7-27D9-2ACC-4BF3-101EB5B4D893}"/>
                </a:ext>
              </a:extLst>
            </p:cNvPr>
            <p:cNvSpPr/>
            <p:nvPr/>
          </p:nvSpPr>
          <p:spPr>
            <a:xfrm>
              <a:off x="10832335" y="170786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7D776B17-4E0B-AC2C-F4BA-7C466FB0724F}"/>
                </a:ext>
              </a:extLst>
            </p:cNvPr>
            <p:cNvSpPr/>
            <p:nvPr/>
          </p:nvSpPr>
          <p:spPr>
            <a:xfrm>
              <a:off x="6860545" y="2865845"/>
              <a:ext cx="1119651" cy="1118895"/>
            </a:xfrm>
            <a:custGeom>
              <a:avLst/>
              <a:gdLst>
                <a:gd name="connsiteX0" fmla="*/ 0 w 1121901"/>
                <a:gd name="connsiteY0" fmla="*/ 0 h 1121144"/>
                <a:gd name="connsiteX1" fmla="*/ 1121902 w 1121901"/>
                <a:gd name="connsiteY1" fmla="*/ 0 h 1121144"/>
                <a:gd name="connsiteX2" fmla="*/ 1121902 w 1121901"/>
                <a:gd name="connsiteY2" fmla="*/ 1121145 h 1121144"/>
              </a:gdLst>
              <a:ahLst/>
              <a:cxnLst>
                <a:cxn ang="0">
                  <a:pos x="connsiteX0" y="connsiteY0"/>
                </a:cxn>
                <a:cxn ang="0">
                  <a:pos x="connsiteX1" y="connsiteY1"/>
                </a:cxn>
                <a:cxn ang="0">
                  <a:pos x="connsiteX2" y="connsiteY2"/>
                </a:cxn>
              </a:cxnLst>
              <a:rect l="l" t="t" r="r" b="b"/>
              <a:pathLst>
                <a:path w="1121901" h="1121144">
                  <a:moveTo>
                    <a:pt x="0" y="0"/>
                  </a:moveTo>
                  <a:lnTo>
                    <a:pt x="1121902" y="0"/>
                  </a:lnTo>
                  <a:lnTo>
                    <a:pt x="1121902" y="1121145"/>
                  </a:lnTo>
                </a:path>
              </a:pathLst>
            </a:custGeom>
            <a:noFill/>
            <a:ln w="18858" cap="rnd">
              <a:solidFill>
                <a:srgbClr val="FFFFFF">
                  <a:alpha val="20000"/>
                </a:srgbClr>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730DB926-4282-67B3-7A60-DAA6B612298A}"/>
                </a:ext>
              </a:extLst>
            </p:cNvPr>
            <p:cNvSpPr/>
            <p:nvPr/>
          </p:nvSpPr>
          <p:spPr>
            <a:xfrm>
              <a:off x="6858000" y="303688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C0AE0217-75A6-EBFD-4D7C-A01426294A21}"/>
                </a:ext>
              </a:extLst>
            </p:cNvPr>
            <p:cNvSpPr/>
            <p:nvPr/>
          </p:nvSpPr>
          <p:spPr>
            <a:xfrm>
              <a:off x="8184506" y="2865845"/>
              <a:ext cx="1119557" cy="1118895"/>
            </a:xfrm>
            <a:custGeom>
              <a:avLst/>
              <a:gdLst>
                <a:gd name="connsiteX0" fmla="*/ 0 w 1121807"/>
                <a:gd name="connsiteY0" fmla="*/ 0 h 1121144"/>
                <a:gd name="connsiteX1" fmla="*/ 1121808 w 1121807"/>
                <a:gd name="connsiteY1" fmla="*/ 0 h 1121144"/>
                <a:gd name="connsiteX2" fmla="*/ 1121808 w 1121807"/>
                <a:gd name="connsiteY2" fmla="*/ 1121145 h 1121144"/>
              </a:gdLst>
              <a:ahLst/>
              <a:cxnLst>
                <a:cxn ang="0">
                  <a:pos x="connsiteX0" y="connsiteY0"/>
                </a:cxn>
                <a:cxn ang="0">
                  <a:pos x="connsiteX1" y="connsiteY1"/>
                </a:cxn>
                <a:cxn ang="0">
                  <a:pos x="connsiteX2" y="connsiteY2"/>
                </a:cxn>
              </a:cxnLst>
              <a:rect l="l" t="t" r="r" b="b"/>
              <a:pathLst>
                <a:path w="1121807" h="1121144">
                  <a:moveTo>
                    <a:pt x="0" y="0"/>
                  </a:moveTo>
                  <a:lnTo>
                    <a:pt x="1121808" y="0"/>
                  </a:lnTo>
                  <a:lnTo>
                    <a:pt x="1121808" y="1121145"/>
                  </a:lnTo>
                </a:path>
              </a:pathLst>
            </a:custGeom>
            <a:noFill/>
            <a:ln w="18858" cap="rnd">
              <a:solidFill>
                <a:srgbClr val="F949FF"/>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0C638BE4-5E61-8633-3FA6-E47914A90C77}"/>
                </a:ext>
              </a:extLst>
            </p:cNvPr>
            <p:cNvSpPr/>
            <p:nvPr/>
          </p:nvSpPr>
          <p:spPr>
            <a:xfrm>
              <a:off x="8181961" y="303688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949FF"/>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68F64B91-EC39-A2E0-3FC3-17CD8BDF8D56}"/>
                </a:ext>
              </a:extLst>
            </p:cNvPr>
            <p:cNvSpPr/>
            <p:nvPr/>
          </p:nvSpPr>
          <p:spPr>
            <a:xfrm>
              <a:off x="9510918" y="2865845"/>
              <a:ext cx="1119651" cy="1118895"/>
            </a:xfrm>
            <a:custGeom>
              <a:avLst/>
              <a:gdLst>
                <a:gd name="connsiteX0" fmla="*/ 0 w 1121901"/>
                <a:gd name="connsiteY0" fmla="*/ 0 h 1121144"/>
                <a:gd name="connsiteX1" fmla="*/ 1121902 w 1121901"/>
                <a:gd name="connsiteY1" fmla="*/ 0 h 1121144"/>
                <a:gd name="connsiteX2" fmla="*/ 1121902 w 1121901"/>
                <a:gd name="connsiteY2" fmla="*/ 1121145 h 1121144"/>
              </a:gdLst>
              <a:ahLst/>
              <a:cxnLst>
                <a:cxn ang="0">
                  <a:pos x="connsiteX0" y="connsiteY0"/>
                </a:cxn>
                <a:cxn ang="0">
                  <a:pos x="connsiteX1" y="connsiteY1"/>
                </a:cxn>
                <a:cxn ang="0">
                  <a:pos x="connsiteX2" y="connsiteY2"/>
                </a:cxn>
              </a:cxnLst>
              <a:rect l="l" t="t" r="r" b="b"/>
              <a:pathLst>
                <a:path w="1121901" h="1121144">
                  <a:moveTo>
                    <a:pt x="0" y="0"/>
                  </a:moveTo>
                  <a:lnTo>
                    <a:pt x="1121902" y="0"/>
                  </a:lnTo>
                  <a:lnTo>
                    <a:pt x="1121902" y="1121145"/>
                  </a:lnTo>
                </a:path>
              </a:pathLst>
            </a:custGeom>
            <a:noFill/>
            <a:ln w="18858" cap="rnd">
              <a:solidFill>
                <a:srgbClr val="FFFFFF">
                  <a:alpha val="20000"/>
                </a:srgbClr>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5900D6F2-A71E-A237-7D42-EC251A115C1B}"/>
                </a:ext>
              </a:extLst>
            </p:cNvPr>
            <p:cNvSpPr/>
            <p:nvPr/>
          </p:nvSpPr>
          <p:spPr>
            <a:xfrm>
              <a:off x="9508374" y="303688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94CCC33D-7C4C-BD63-CE99-9C41E9D108B7}"/>
                </a:ext>
              </a:extLst>
            </p:cNvPr>
            <p:cNvSpPr/>
            <p:nvPr/>
          </p:nvSpPr>
          <p:spPr>
            <a:xfrm>
              <a:off x="10834880" y="2865845"/>
              <a:ext cx="1119557" cy="1118895"/>
            </a:xfrm>
            <a:custGeom>
              <a:avLst/>
              <a:gdLst>
                <a:gd name="connsiteX0" fmla="*/ 0 w 1121807"/>
                <a:gd name="connsiteY0" fmla="*/ 0 h 1121144"/>
                <a:gd name="connsiteX1" fmla="*/ 1121807 w 1121807"/>
                <a:gd name="connsiteY1" fmla="*/ 0 h 1121144"/>
                <a:gd name="connsiteX2" fmla="*/ 1121807 w 1121807"/>
                <a:gd name="connsiteY2" fmla="*/ 1121145 h 1121144"/>
              </a:gdLst>
              <a:ahLst/>
              <a:cxnLst>
                <a:cxn ang="0">
                  <a:pos x="connsiteX0" y="connsiteY0"/>
                </a:cxn>
                <a:cxn ang="0">
                  <a:pos x="connsiteX1" y="connsiteY1"/>
                </a:cxn>
                <a:cxn ang="0">
                  <a:pos x="connsiteX2" y="connsiteY2"/>
                </a:cxn>
              </a:cxnLst>
              <a:rect l="l" t="t" r="r" b="b"/>
              <a:pathLst>
                <a:path w="1121807" h="1121144">
                  <a:moveTo>
                    <a:pt x="0" y="0"/>
                  </a:moveTo>
                  <a:lnTo>
                    <a:pt x="1121807" y="0"/>
                  </a:lnTo>
                  <a:lnTo>
                    <a:pt x="1121807" y="1121145"/>
                  </a:lnTo>
                </a:path>
              </a:pathLst>
            </a:custGeom>
            <a:noFill/>
            <a:ln w="18858" cap="rnd">
              <a:solidFill>
                <a:srgbClr val="FFFFFF">
                  <a:alpha val="20000"/>
                </a:srgbClr>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890C8331-D7F6-1D30-0B40-74A56F245268}"/>
                </a:ext>
              </a:extLst>
            </p:cNvPr>
            <p:cNvSpPr/>
            <p:nvPr/>
          </p:nvSpPr>
          <p:spPr>
            <a:xfrm>
              <a:off x="10832335" y="303688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5BC2C59-264B-3035-E90B-C4DF4BC30C85}"/>
                </a:ext>
              </a:extLst>
            </p:cNvPr>
            <p:cNvSpPr/>
            <p:nvPr/>
          </p:nvSpPr>
          <p:spPr>
            <a:xfrm>
              <a:off x="6860545" y="4194863"/>
              <a:ext cx="1119651" cy="1118895"/>
            </a:xfrm>
            <a:custGeom>
              <a:avLst/>
              <a:gdLst>
                <a:gd name="connsiteX0" fmla="*/ 0 w 1121901"/>
                <a:gd name="connsiteY0" fmla="*/ 0 h 1121144"/>
                <a:gd name="connsiteX1" fmla="*/ 1121902 w 1121901"/>
                <a:gd name="connsiteY1" fmla="*/ 0 h 1121144"/>
                <a:gd name="connsiteX2" fmla="*/ 1121902 w 1121901"/>
                <a:gd name="connsiteY2" fmla="*/ 1121145 h 1121144"/>
              </a:gdLst>
              <a:ahLst/>
              <a:cxnLst>
                <a:cxn ang="0">
                  <a:pos x="connsiteX0" y="connsiteY0"/>
                </a:cxn>
                <a:cxn ang="0">
                  <a:pos x="connsiteX1" y="connsiteY1"/>
                </a:cxn>
                <a:cxn ang="0">
                  <a:pos x="connsiteX2" y="connsiteY2"/>
                </a:cxn>
              </a:cxnLst>
              <a:rect l="l" t="t" r="r" b="b"/>
              <a:pathLst>
                <a:path w="1121901" h="1121144">
                  <a:moveTo>
                    <a:pt x="0" y="0"/>
                  </a:moveTo>
                  <a:lnTo>
                    <a:pt x="1121902" y="0"/>
                  </a:lnTo>
                  <a:lnTo>
                    <a:pt x="1121902" y="1121145"/>
                  </a:lnTo>
                </a:path>
              </a:pathLst>
            </a:custGeom>
            <a:noFill/>
            <a:ln w="18858" cap="rnd">
              <a:solidFill>
                <a:srgbClr val="F949FF"/>
              </a:solid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820C268E-F830-1826-7461-35654B1CDFD2}"/>
                </a:ext>
              </a:extLst>
            </p:cNvPr>
            <p:cNvSpPr/>
            <p:nvPr/>
          </p:nvSpPr>
          <p:spPr>
            <a:xfrm>
              <a:off x="6858000" y="4365900"/>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949FF"/>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B7E570C-13E5-0A7D-D6B5-DBA2404D6504}"/>
                </a:ext>
              </a:extLst>
            </p:cNvPr>
            <p:cNvSpPr/>
            <p:nvPr/>
          </p:nvSpPr>
          <p:spPr>
            <a:xfrm>
              <a:off x="8184506" y="4194863"/>
              <a:ext cx="1119557" cy="1118895"/>
            </a:xfrm>
            <a:custGeom>
              <a:avLst/>
              <a:gdLst>
                <a:gd name="connsiteX0" fmla="*/ 0 w 1121807"/>
                <a:gd name="connsiteY0" fmla="*/ 0 h 1121144"/>
                <a:gd name="connsiteX1" fmla="*/ 1121808 w 1121807"/>
                <a:gd name="connsiteY1" fmla="*/ 0 h 1121144"/>
                <a:gd name="connsiteX2" fmla="*/ 1121808 w 1121807"/>
                <a:gd name="connsiteY2" fmla="*/ 1121145 h 1121144"/>
              </a:gdLst>
              <a:ahLst/>
              <a:cxnLst>
                <a:cxn ang="0">
                  <a:pos x="connsiteX0" y="connsiteY0"/>
                </a:cxn>
                <a:cxn ang="0">
                  <a:pos x="connsiteX1" y="connsiteY1"/>
                </a:cxn>
                <a:cxn ang="0">
                  <a:pos x="connsiteX2" y="connsiteY2"/>
                </a:cxn>
              </a:cxnLst>
              <a:rect l="l" t="t" r="r" b="b"/>
              <a:pathLst>
                <a:path w="1121807" h="1121144">
                  <a:moveTo>
                    <a:pt x="0" y="0"/>
                  </a:moveTo>
                  <a:lnTo>
                    <a:pt x="1121808" y="0"/>
                  </a:lnTo>
                  <a:lnTo>
                    <a:pt x="1121808" y="1121145"/>
                  </a:lnTo>
                </a:path>
              </a:pathLst>
            </a:custGeom>
            <a:noFill/>
            <a:ln w="18858" cap="rnd">
              <a:solidFill>
                <a:srgbClr val="FFFFFF">
                  <a:alpha val="20000"/>
                </a:srgbClr>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C0B17C5-0C77-9B52-56B8-3A5C2169D7BA}"/>
                </a:ext>
              </a:extLst>
            </p:cNvPr>
            <p:cNvSpPr/>
            <p:nvPr/>
          </p:nvSpPr>
          <p:spPr>
            <a:xfrm>
              <a:off x="8181961" y="4365900"/>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35" name="Freeform 34">
              <a:extLst>
                <a:ext uri="{FF2B5EF4-FFF2-40B4-BE49-F238E27FC236}">
                  <a16:creationId xmlns:a16="http://schemas.microsoft.com/office/drawing/2014/main" id="{FCED415C-66CA-20DC-A59E-F4C96E78CF1D}"/>
                </a:ext>
              </a:extLst>
            </p:cNvPr>
            <p:cNvSpPr/>
            <p:nvPr/>
          </p:nvSpPr>
          <p:spPr>
            <a:xfrm>
              <a:off x="9510918" y="4194863"/>
              <a:ext cx="1119651" cy="1118895"/>
            </a:xfrm>
            <a:custGeom>
              <a:avLst/>
              <a:gdLst>
                <a:gd name="connsiteX0" fmla="*/ 0 w 1121901"/>
                <a:gd name="connsiteY0" fmla="*/ 0 h 1121144"/>
                <a:gd name="connsiteX1" fmla="*/ 1121902 w 1121901"/>
                <a:gd name="connsiteY1" fmla="*/ 0 h 1121144"/>
                <a:gd name="connsiteX2" fmla="*/ 1121902 w 1121901"/>
                <a:gd name="connsiteY2" fmla="*/ 1121145 h 1121144"/>
              </a:gdLst>
              <a:ahLst/>
              <a:cxnLst>
                <a:cxn ang="0">
                  <a:pos x="connsiteX0" y="connsiteY0"/>
                </a:cxn>
                <a:cxn ang="0">
                  <a:pos x="connsiteX1" y="connsiteY1"/>
                </a:cxn>
                <a:cxn ang="0">
                  <a:pos x="connsiteX2" y="connsiteY2"/>
                </a:cxn>
              </a:cxnLst>
              <a:rect l="l" t="t" r="r" b="b"/>
              <a:pathLst>
                <a:path w="1121901" h="1121144">
                  <a:moveTo>
                    <a:pt x="0" y="0"/>
                  </a:moveTo>
                  <a:lnTo>
                    <a:pt x="1121902" y="0"/>
                  </a:lnTo>
                  <a:lnTo>
                    <a:pt x="1121902" y="1121145"/>
                  </a:lnTo>
                </a:path>
              </a:pathLst>
            </a:custGeom>
            <a:noFill/>
            <a:ln w="18858" cap="rnd">
              <a:solidFill>
                <a:srgbClr val="FFFFFF">
                  <a:alpha val="20000"/>
                </a:srgbClr>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C5FF42F1-4010-3420-A6A6-87AE83B64747}"/>
                </a:ext>
              </a:extLst>
            </p:cNvPr>
            <p:cNvSpPr/>
            <p:nvPr/>
          </p:nvSpPr>
          <p:spPr>
            <a:xfrm>
              <a:off x="9508374" y="4365900"/>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7D3DEE84-9CD6-0C37-34A6-F843AD3FCAC0}"/>
                </a:ext>
              </a:extLst>
            </p:cNvPr>
            <p:cNvSpPr/>
            <p:nvPr/>
          </p:nvSpPr>
          <p:spPr>
            <a:xfrm>
              <a:off x="10834880" y="4194863"/>
              <a:ext cx="1119557" cy="1118895"/>
            </a:xfrm>
            <a:custGeom>
              <a:avLst/>
              <a:gdLst>
                <a:gd name="connsiteX0" fmla="*/ 0 w 1121807"/>
                <a:gd name="connsiteY0" fmla="*/ 0 h 1121144"/>
                <a:gd name="connsiteX1" fmla="*/ 1121807 w 1121807"/>
                <a:gd name="connsiteY1" fmla="*/ 0 h 1121144"/>
                <a:gd name="connsiteX2" fmla="*/ 1121807 w 1121807"/>
                <a:gd name="connsiteY2" fmla="*/ 1121145 h 1121144"/>
              </a:gdLst>
              <a:ahLst/>
              <a:cxnLst>
                <a:cxn ang="0">
                  <a:pos x="connsiteX0" y="connsiteY0"/>
                </a:cxn>
                <a:cxn ang="0">
                  <a:pos x="connsiteX1" y="connsiteY1"/>
                </a:cxn>
                <a:cxn ang="0">
                  <a:pos x="connsiteX2" y="connsiteY2"/>
                </a:cxn>
              </a:cxnLst>
              <a:rect l="l" t="t" r="r" b="b"/>
              <a:pathLst>
                <a:path w="1121807" h="1121144">
                  <a:moveTo>
                    <a:pt x="0" y="0"/>
                  </a:moveTo>
                  <a:lnTo>
                    <a:pt x="1121807" y="0"/>
                  </a:lnTo>
                  <a:lnTo>
                    <a:pt x="1121807" y="1121145"/>
                  </a:lnTo>
                </a:path>
              </a:pathLst>
            </a:custGeom>
            <a:noFill/>
            <a:ln w="18858" cap="rnd">
              <a:solidFill>
                <a:srgbClr val="FFFFFF">
                  <a:alpha val="20000"/>
                </a:srgbClr>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64D4C3A7-72E3-3B23-156C-959010545161}"/>
                </a:ext>
              </a:extLst>
            </p:cNvPr>
            <p:cNvSpPr/>
            <p:nvPr/>
          </p:nvSpPr>
          <p:spPr>
            <a:xfrm>
              <a:off x="10832335" y="4365900"/>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BCFB4D07-792D-6C24-A7C2-87FE9E39A5CD}"/>
                </a:ext>
              </a:extLst>
            </p:cNvPr>
            <p:cNvSpPr/>
            <p:nvPr/>
          </p:nvSpPr>
          <p:spPr>
            <a:xfrm>
              <a:off x="6860545" y="5526425"/>
              <a:ext cx="1119651" cy="1118896"/>
            </a:xfrm>
            <a:custGeom>
              <a:avLst/>
              <a:gdLst>
                <a:gd name="connsiteX0" fmla="*/ 0 w 1121901"/>
                <a:gd name="connsiteY0" fmla="*/ 0 h 1121145"/>
                <a:gd name="connsiteX1" fmla="*/ 1121902 w 1121901"/>
                <a:gd name="connsiteY1" fmla="*/ 0 h 1121145"/>
                <a:gd name="connsiteX2" fmla="*/ 1121902 w 1121901"/>
                <a:gd name="connsiteY2" fmla="*/ 1121145 h 1121145"/>
              </a:gdLst>
              <a:ahLst/>
              <a:cxnLst>
                <a:cxn ang="0">
                  <a:pos x="connsiteX0" y="connsiteY0"/>
                </a:cxn>
                <a:cxn ang="0">
                  <a:pos x="connsiteX1" y="connsiteY1"/>
                </a:cxn>
                <a:cxn ang="0">
                  <a:pos x="connsiteX2" y="connsiteY2"/>
                </a:cxn>
              </a:cxnLst>
              <a:rect l="l" t="t" r="r" b="b"/>
              <a:pathLst>
                <a:path w="1121901" h="1121145">
                  <a:moveTo>
                    <a:pt x="0" y="0"/>
                  </a:moveTo>
                  <a:lnTo>
                    <a:pt x="1121902" y="0"/>
                  </a:lnTo>
                  <a:lnTo>
                    <a:pt x="1121902" y="1121145"/>
                  </a:lnTo>
                </a:path>
              </a:pathLst>
            </a:custGeom>
            <a:noFill/>
            <a:ln w="18858" cap="rnd">
              <a:solidFill>
                <a:srgbClr val="FFFFFF">
                  <a:alpha val="20000"/>
                </a:srgbClr>
              </a:solidFill>
              <a:prstDash val="solid"/>
              <a:round/>
            </a:ln>
          </p:spPr>
          <p:txBody>
            <a:bodyPr rtlCol="0" anchor="ctr"/>
            <a:lstStyle/>
            <a:p>
              <a:endParaRPr lang="en-US"/>
            </a:p>
          </p:txBody>
        </p:sp>
        <p:sp>
          <p:nvSpPr>
            <p:cNvPr id="40" name="Freeform 39">
              <a:extLst>
                <a:ext uri="{FF2B5EF4-FFF2-40B4-BE49-F238E27FC236}">
                  <a16:creationId xmlns:a16="http://schemas.microsoft.com/office/drawing/2014/main" id="{E4385A8A-C94E-56A4-EB44-559D28582E0B}"/>
                </a:ext>
              </a:extLst>
            </p:cNvPr>
            <p:cNvSpPr/>
            <p:nvPr/>
          </p:nvSpPr>
          <p:spPr>
            <a:xfrm>
              <a:off x="6858000" y="569746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27E8170C-DD94-2274-4135-84460C744BA6}"/>
                </a:ext>
              </a:extLst>
            </p:cNvPr>
            <p:cNvSpPr/>
            <p:nvPr/>
          </p:nvSpPr>
          <p:spPr>
            <a:xfrm>
              <a:off x="8184506" y="5526425"/>
              <a:ext cx="1119557" cy="1118896"/>
            </a:xfrm>
            <a:custGeom>
              <a:avLst/>
              <a:gdLst>
                <a:gd name="connsiteX0" fmla="*/ 0 w 1121807"/>
                <a:gd name="connsiteY0" fmla="*/ 0 h 1121145"/>
                <a:gd name="connsiteX1" fmla="*/ 1121808 w 1121807"/>
                <a:gd name="connsiteY1" fmla="*/ 0 h 1121145"/>
                <a:gd name="connsiteX2" fmla="*/ 1121808 w 1121807"/>
                <a:gd name="connsiteY2" fmla="*/ 1121145 h 1121145"/>
              </a:gdLst>
              <a:ahLst/>
              <a:cxnLst>
                <a:cxn ang="0">
                  <a:pos x="connsiteX0" y="connsiteY0"/>
                </a:cxn>
                <a:cxn ang="0">
                  <a:pos x="connsiteX1" y="connsiteY1"/>
                </a:cxn>
                <a:cxn ang="0">
                  <a:pos x="connsiteX2" y="connsiteY2"/>
                </a:cxn>
              </a:cxnLst>
              <a:rect l="l" t="t" r="r" b="b"/>
              <a:pathLst>
                <a:path w="1121807" h="1121145">
                  <a:moveTo>
                    <a:pt x="0" y="0"/>
                  </a:moveTo>
                  <a:lnTo>
                    <a:pt x="1121808" y="0"/>
                  </a:lnTo>
                  <a:lnTo>
                    <a:pt x="1121808" y="1121145"/>
                  </a:lnTo>
                </a:path>
              </a:pathLst>
            </a:custGeom>
            <a:noFill/>
            <a:ln w="18858" cap="rnd">
              <a:solidFill>
                <a:srgbClr val="FFFFFF">
                  <a:alpha val="20000"/>
                </a:srgbClr>
              </a:solidFill>
              <a:prstDash val="solid"/>
              <a:round/>
            </a:ln>
          </p:spPr>
          <p:txBody>
            <a:bodyPr rtlCol="0" anchor="ctr"/>
            <a:lstStyle/>
            <a:p>
              <a:endParaRPr lang="en-US"/>
            </a:p>
          </p:txBody>
        </p:sp>
        <p:sp>
          <p:nvSpPr>
            <p:cNvPr id="42" name="Freeform 41">
              <a:extLst>
                <a:ext uri="{FF2B5EF4-FFF2-40B4-BE49-F238E27FC236}">
                  <a16:creationId xmlns:a16="http://schemas.microsoft.com/office/drawing/2014/main" id="{9DB60F49-814B-9139-87E1-08B77C41C270}"/>
                </a:ext>
              </a:extLst>
            </p:cNvPr>
            <p:cNvSpPr/>
            <p:nvPr/>
          </p:nvSpPr>
          <p:spPr>
            <a:xfrm>
              <a:off x="8181961" y="569746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27C9DEC0-7CFE-CD6B-3F51-D5954CECEAE9}"/>
                </a:ext>
              </a:extLst>
            </p:cNvPr>
            <p:cNvSpPr/>
            <p:nvPr/>
          </p:nvSpPr>
          <p:spPr>
            <a:xfrm>
              <a:off x="9510918" y="5526425"/>
              <a:ext cx="1119651" cy="1118896"/>
            </a:xfrm>
            <a:custGeom>
              <a:avLst/>
              <a:gdLst>
                <a:gd name="connsiteX0" fmla="*/ 0 w 1121901"/>
                <a:gd name="connsiteY0" fmla="*/ 0 h 1121145"/>
                <a:gd name="connsiteX1" fmla="*/ 1121902 w 1121901"/>
                <a:gd name="connsiteY1" fmla="*/ 0 h 1121145"/>
                <a:gd name="connsiteX2" fmla="*/ 1121902 w 1121901"/>
                <a:gd name="connsiteY2" fmla="*/ 1121145 h 1121145"/>
              </a:gdLst>
              <a:ahLst/>
              <a:cxnLst>
                <a:cxn ang="0">
                  <a:pos x="connsiteX0" y="connsiteY0"/>
                </a:cxn>
                <a:cxn ang="0">
                  <a:pos x="connsiteX1" y="connsiteY1"/>
                </a:cxn>
                <a:cxn ang="0">
                  <a:pos x="connsiteX2" y="connsiteY2"/>
                </a:cxn>
              </a:cxnLst>
              <a:rect l="l" t="t" r="r" b="b"/>
              <a:pathLst>
                <a:path w="1121901" h="1121145">
                  <a:moveTo>
                    <a:pt x="0" y="0"/>
                  </a:moveTo>
                  <a:lnTo>
                    <a:pt x="1121902" y="0"/>
                  </a:lnTo>
                  <a:lnTo>
                    <a:pt x="1121902" y="1121145"/>
                  </a:lnTo>
                </a:path>
              </a:pathLst>
            </a:custGeom>
            <a:noFill/>
            <a:ln w="18858" cap="rnd">
              <a:solidFill>
                <a:srgbClr val="FFFFFF">
                  <a:alpha val="20000"/>
                </a:srgbClr>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6C01A6A9-8AF3-20DF-24DB-8685B735D803}"/>
                </a:ext>
              </a:extLst>
            </p:cNvPr>
            <p:cNvSpPr/>
            <p:nvPr/>
          </p:nvSpPr>
          <p:spPr>
            <a:xfrm>
              <a:off x="9508374" y="5697462"/>
              <a:ext cx="945969" cy="945316"/>
            </a:xfrm>
            <a:custGeom>
              <a:avLst/>
              <a:gdLst>
                <a:gd name="connsiteX0" fmla="*/ 947871 w 947870"/>
                <a:gd name="connsiteY0" fmla="*/ 0 h 947216"/>
                <a:gd name="connsiteX1" fmla="*/ 0 w 947870"/>
                <a:gd name="connsiteY1" fmla="*/ 947216 h 947216"/>
              </a:gdLst>
              <a:ahLst/>
              <a:cxnLst>
                <a:cxn ang="0">
                  <a:pos x="connsiteX0" y="connsiteY0"/>
                </a:cxn>
                <a:cxn ang="0">
                  <a:pos x="connsiteX1" y="connsiteY1"/>
                </a:cxn>
              </a:cxnLst>
              <a:rect l="l" t="t" r="r" b="b"/>
              <a:pathLst>
                <a:path w="947870" h="947216">
                  <a:moveTo>
                    <a:pt x="947871" y="0"/>
                  </a:moveTo>
                  <a:lnTo>
                    <a:pt x="0" y="947216"/>
                  </a:lnTo>
                </a:path>
              </a:pathLst>
            </a:custGeom>
            <a:ln w="18858" cap="rnd">
              <a:solidFill>
                <a:srgbClr val="FFFFFF">
                  <a:alpha val="20000"/>
                </a:srgbClr>
              </a:solidFill>
              <a:prstDash val="solid"/>
              <a:round/>
            </a:ln>
          </p:spPr>
          <p:txBody>
            <a:bodyPr rtlCol="0" anchor="ctr"/>
            <a:lstStyle/>
            <a:p>
              <a:endParaRPr lang="en-US"/>
            </a:p>
          </p:txBody>
        </p:sp>
        <p:sp>
          <p:nvSpPr>
            <p:cNvPr id="45" name="Freeform 44">
              <a:extLst>
                <a:ext uri="{FF2B5EF4-FFF2-40B4-BE49-F238E27FC236}">
                  <a16:creationId xmlns:a16="http://schemas.microsoft.com/office/drawing/2014/main" id="{B6C9D8A7-6A26-5618-9536-2A3DD6C12289}"/>
                </a:ext>
              </a:extLst>
            </p:cNvPr>
            <p:cNvSpPr/>
            <p:nvPr/>
          </p:nvSpPr>
          <p:spPr>
            <a:xfrm>
              <a:off x="10834880" y="5526425"/>
              <a:ext cx="1119557" cy="1118896"/>
            </a:xfrm>
            <a:custGeom>
              <a:avLst/>
              <a:gdLst>
                <a:gd name="connsiteX0" fmla="*/ 0 w 1121807"/>
                <a:gd name="connsiteY0" fmla="*/ 0 h 1121145"/>
                <a:gd name="connsiteX1" fmla="*/ 1121807 w 1121807"/>
                <a:gd name="connsiteY1" fmla="*/ 0 h 1121145"/>
                <a:gd name="connsiteX2" fmla="*/ 1121807 w 1121807"/>
                <a:gd name="connsiteY2" fmla="*/ 1121145 h 1121145"/>
              </a:gdLst>
              <a:ahLst/>
              <a:cxnLst>
                <a:cxn ang="0">
                  <a:pos x="connsiteX0" y="connsiteY0"/>
                </a:cxn>
                <a:cxn ang="0">
                  <a:pos x="connsiteX1" y="connsiteY1"/>
                </a:cxn>
                <a:cxn ang="0">
                  <a:pos x="connsiteX2" y="connsiteY2"/>
                </a:cxn>
              </a:cxnLst>
              <a:rect l="l" t="t" r="r" b="b"/>
              <a:pathLst>
                <a:path w="1121807" h="1121145">
                  <a:moveTo>
                    <a:pt x="0" y="0"/>
                  </a:moveTo>
                  <a:lnTo>
                    <a:pt x="1121807" y="0"/>
                  </a:lnTo>
                  <a:lnTo>
                    <a:pt x="1121807" y="1121145"/>
                  </a:lnTo>
                </a:path>
              </a:pathLst>
            </a:custGeom>
            <a:noFill/>
            <a:ln w="18858" cap="rnd">
              <a:solidFill>
                <a:srgbClr val="FFFFFF">
                  <a:alpha val="20000"/>
                </a:srgbClr>
              </a:solidFill>
              <a:prstDash val="solid"/>
              <a:round/>
            </a:ln>
          </p:spPr>
          <p:txBody>
            <a:bodyPr rtlCol="0" anchor="ctr"/>
            <a:lstStyle/>
            <a:p>
              <a:endParaRPr lang="en-US"/>
            </a:p>
          </p:txBody>
        </p:sp>
        <p:sp>
          <p:nvSpPr>
            <p:cNvPr id="46" name="Freeform 45">
              <a:extLst>
                <a:ext uri="{FF2B5EF4-FFF2-40B4-BE49-F238E27FC236}">
                  <a16:creationId xmlns:a16="http://schemas.microsoft.com/office/drawing/2014/main" id="{030F3179-B2AF-A144-06BA-749497C2985B}"/>
                </a:ext>
              </a:extLst>
            </p:cNvPr>
            <p:cNvSpPr/>
            <p:nvPr/>
          </p:nvSpPr>
          <p:spPr>
            <a:xfrm>
              <a:off x="10832335" y="5697462"/>
              <a:ext cx="945875" cy="945316"/>
            </a:xfrm>
            <a:custGeom>
              <a:avLst/>
              <a:gdLst>
                <a:gd name="connsiteX0" fmla="*/ 947776 w 947776"/>
                <a:gd name="connsiteY0" fmla="*/ 0 h 947216"/>
                <a:gd name="connsiteX1" fmla="*/ 0 w 947776"/>
                <a:gd name="connsiteY1" fmla="*/ 947216 h 947216"/>
              </a:gdLst>
              <a:ahLst/>
              <a:cxnLst>
                <a:cxn ang="0">
                  <a:pos x="connsiteX0" y="connsiteY0"/>
                </a:cxn>
                <a:cxn ang="0">
                  <a:pos x="connsiteX1" y="connsiteY1"/>
                </a:cxn>
              </a:cxnLst>
              <a:rect l="l" t="t" r="r" b="b"/>
              <a:pathLst>
                <a:path w="947776" h="947216">
                  <a:moveTo>
                    <a:pt x="947776" y="0"/>
                  </a:moveTo>
                  <a:lnTo>
                    <a:pt x="0" y="947216"/>
                  </a:lnTo>
                </a:path>
              </a:pathLst>
            </a:custGeom>
            <a:ln w="18858" cap="rnd">
              <a:solidFill>
                <a:srgbClr val="FFFFFF">
                  <a:alpha val="20000"/>
                </a:srgbClr>
              </a:solidFill>
              <a:prstDash val="solid"/>
              <a:round/>
            </a:ln>
          </p:spPr>
          <p:txBody>
            <a:bodyPr rtlCol="0" anchor="ctr"/>
            <a:lstStyle/>
            <a:p>
              <a:endParaRPr lang="en-US"/>
            </a:p>
          </p:txBody>
        </p:sp>
      </p:grpSp>
      <p:sp>
        <p:nvSpPr>
          <p:cNvPr id="51" name="Title 1">
            <a:extLst>
              <a:ext uri="{FF2B5EF4-FFF2-40B4-BE49-F238E27FC236}">
                <a16:creationId xmlns:a16="http://schemas.microsoft.com/office/drawing/2014/main" id="{653BFB51-97B2-006A-F9C8-FD536BB9A328}"/>
              </a:ext>
            </a:extLst>
          </p:cNvPr>
          <p:cNvSpPr txBox="1">
            <a:spLocks/>
          </p:cNvSpPr>
          <p:nvPr/>
        </p:nvSpPr>
        <p:spPr>
          <a:xfrm>
            <a:off x="502350" y="2982995"/>
            <a:ext cx="5593650" cy="30162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lvl="0" indent="0" algn="l" rtl="0">
              <a:lnSpc>
                <a:spcPct val="115000"/>
              </a:lnSpc>
              <a:spcBef>
                <a:spcPts val="0"/>
              </a:spcBef>
              <a:spcAft>
                <a:spcPts val="0"/>
              </a:spcAft>
              <a:buClr>
                <a:schemeClr val="dk1"/>
              </a:buClr>
              <a:buSzPts val="1100"/>
              <a:buFont typeface="Arial"/>
              <a:buNone/>
            </a:pPr>
            <a:r>
              <a:rPr lang="en-US" sz="3600" dirty="0">
                <a:latin typeface="Avenir"/>
                <a:ea typeface="Avenir"/>
                <a:cs typeface="Avenir"/>
                <a:sym typeface="Avenir"/>
              </a:rPr>
              <a:t>Talent Acquisition Insights </a:t>
            </a:r>
            <a:endParaRPr lang="en-US" sz="3600" dirty="0">
              <a:solidFill>
                <a:srgbClr val="FF67FC"/>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endParaRPr lang="en-US" sz="3600" dirty="0">
              <a:latin typeface="Avenir"/>
              <a:ea typeface="Avenir"/>
              <a:cs typeface="Avenir"/>
              <a:sym typeface="Avenir"/>
            </a:endParaRPr>
          </a:p>
        </p:txBody>
      </p:sp>
      <p:sp>
        <p:nvSpPr>
          <p:cNvPr id="3" name="TextBox 2">
            <a:extLst>
              <a:ext uri="{FF2B5EF4-FFF2-40B4-BE49-F238E27FC236}">
                <a16:creationId xmlns:a16="http://schemas.microsoft.com/office/drawing/2014/main" id="{FC09B465-2A2E-E6BD-6A66-9FEAE780C4FE}"/>
              </a:ext>
            </a:extLst>
          </p:cNvPr>
          <p:cNvSpPr txBox="1"/>
          <p:nvPr/>
        </p:nvSpPr>
        <p:spPr>
          <a:xfrm>
            <a:off x="527132" y="4295038"/>
            <a:ext cx="6096000" cy="710707"/>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rgbClr val="F949FF"/>
                </a:solidFill>
                <a:latin typeface="Avenir"/>
                <a:ea typeface="Avenir"/>
                <a:cs typeface="Avenir"/>
                <a:sym typeface="Avenir"/>
              </a:rPr>
              <a:t>Emma Mirrington</a:t>
            </a:r>
          </a:p>
          <a:p>
            <a:pPr marL="0" lvl="0" indent="0" algn="l" rtl="0">
              <a:lnSpc>
                <a:spcPct val="115000"/>
              </a:lnSpc>
              <a:spcBef>
                <a:spcPts val="0"/>
              </a:spcBef>
              <a:spcAft>
                <a:spcPts val="0"/>
              </a:spcAft>
              <a:buClr>
                <a:schemeClr val="dk1"/>
              </a:buClr>
              <a:buSzPts val="1100"/>
              <a:buFont typeface="Arial"/>
              <a:buNone/>
            </a:pPr>
            <a:r>
              <a:rPr lang="en-US" sz="1800" dirty="0">
                <a:solidFill>
                  <a:srgbClr val="F949FF"/>
                </a:solidFill>
                <a:latin typeface="Avenir"/>
                <a:ea typeface="Avenir"/>
                <a:cs typeface="Avenir"/>
                <a:sym typeface="Avenir"/>
              </a:rPr>
              <a:t>June 2026</a:t>
            </a:r>
          </a:p>
        </p:txBody>
      </p:sp>
    </p:spTree>
    <p:extLst>
      <p:ext uri="{BB962C8B-B14F-4D97-AF65-F5344CB8AC3E}">
        <p14:creationId xmlns:p14="http://schemas.microsoft.com/office/powerpoint/2010/main" val="174650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083C-DB3F-8FEA-855A-6CDE5CE10F7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9E6077-99AC-F5F8-ADD5-8F8CC1C75DFC}"/>
              </a:ext>
            </a:extLst>
          </p:cNvPr>
          <p:cNvSpPr>
            <a:spLocks noGrp="1"/>
          </p:cNvSpPr>
          <p:nvPr>
            <p:ph idx="1"/>
          </p:nvPr>
        </p:nvSpPr>
        <p:spPr>
          <a:xfrm>
            <a:off x="2438406" y="4070379"/>
            <a:ext cx="6365961" cy="3292718"/>
          </a:xfrm>
        </p:spPr>
        <p:txBody>
          <a:bodyPr>
            <a:normAutofit/>
          </a:bodyPr>
          <a:lstStyle/>
          <a:p>
            <a:r>
              <a:rPr lang="en-US" sz="5200" dirty="0">
                <a:latin typeface="Avenir"/>
              </a:rPr>
              <a:t>Thank you!</a:t>
            </a:r>
            <a:endParaRPr lang="en-US" sz="4400" dirty="0">
              <a:solidFill>
                <a:srgbClr val="FF67FC"/>
              </a:solidFill>
              <a:latin typeface="Avenir"/>
            </a:endParaRPr>
          </a:p>
          <a:p>
            <a:r>
              <a:rPr lang="en-US" sz="3000" dirty="0">
                <a:solidFill>
                  <a:srgbClr val="FF67FC"/>
                </a:solidFill>
                <a:latin typeface="Avenir"/>
                <a:hlinkClick r:id="rId3">
                  <a:extLst>
                    <a:ext uri="{A12FA001-AC4F-418D-AE19-62706E023703}">
                      <ahyp:hlinkClr xmlns:ahyp="http://schemas.microsoft.com/office/drawing/2018/hyperlinkcolor" val="tx"/>
                    </a:ext>
                  </a:extLst>
                </a:hlinkClick>
              </a:rPr>
              <a:t>emma@thetalentlabs.com</a:t>
            </a:r>
            <a:endParaRPr lang="en-US" sz="3000" dirty="0">
              <a:solidFill>
                <a:srgbClr val="FF67FC"/>
              </a:solidFill>
              <a:latin typeface="Avenir"/>
            </a:endParaRPr>
          </a:p>
          <a:p>
            <a:endParaRPr lang="en-GB" sz="3000" dirty="0">
              <a:latin typeface="Avenir"/>
            </a:endParaRPr>
          </a:p>
        </p:txBody>
      </p:sp>
      <p:pic>
        <p:nvPicPr>
          <p:cNvPr id="3" name="Picture 2">
            <a:extLst>
              <a:ext uri="{FF2B5EF4-FFF2-40B4-BE49-F238E27FC236}">
                <a16:creationId xmlns:a16="http://schemas.microsoft.com/office/drawing/2014/main" id="{045B82FE-700F-DA09-BF13-9A8B0DF74B7E}"/>
              </a:ext>
            </a:extLst>
          </p:cNvPr>
          <p:cNvPicPr>
            <a:picLocks noChangeAspect="1"/>
          </p:cNvPicPr>
          <p:nvPr/>
        </p:nvPicPr>
        <p:blipFill>
          <a:blip r:embed="rId4"/>
          <a:stretch>
            <a:fillRect/>
          </a:stretch>
        </p:blipFill>
        <p:spPr>
          <a:xfrm>
            <a:off x="4069081" y="831879"/>
            <a:ext cx="2932611" cy="2932611"/>
          </a:xfrm>
          <a:prstGeom prst="rect">
            <a:avLst/>
          </a:prstGeom>
        </p:spPr>
      </p:pic>
    </p:spTree>
    <p:extLst>
      <p:ext uri="{BB962C8B-B14F-4D97-AF65-F5344CB8AC3E}">
        <p14:creationId xmlns:p14="http://schemas.microsoft.com/office/powerpoint/2010/main" val="140934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FD85-E24D-6EF3-DFBE-35BCE4239273}"/>
              </a:ext>
            </a:extLst>
          </p:cNvPr>
          <p:cNvSpPr>
            <a:spLocks noGrp="1"/>
          </p:cNvSpPr>
          <p:nvPr>
            <p:ph type="title"/>
          </p:nvPr>
        </p:nvSpPr>
        <p:spPr/>
        <p:txBody>
          <a:bodyPr/>
          <a:lstStyle/>
          <a:p>
            <a:r>
              <a:rPr lang="en-GB" noProof="0" dirty="0">
                <a:latin typeface="Avenir Next LT Pro" panose="020B0504020202020204" pitchFamily="34" charset="0"/>
              </a:rPr>
              <a:t>About </a:t>
            </a:r>
            <a:r>
              <a:rPr lang="en-GB" noProof="0" dirty="0">
                <a:solidFill>
                  <a:srgbClr val="F949FF"/>
                </a:solidFill>
                <a:latin typeface="Avenir Next LT Pro" panose="020B0504020202020204" pitchFamily="34" charset="0"/>
              </a:rPr>
              <a:t>The Talent Labs</a:t>
            </a:r>
          </a:p>
        </p:txBody>
      </p:sp>
      <p:sp>
        <p:nvSpPr>
          <p:cNvPr id="3" name="Content Placeholder 2">
            <a:extLst>
              <a:ext uri="{FF2B5EF4-FFF2-40B4-BE49-F238E27FC236}">
                <a16:creationId xmlns:a16="http://schemas.microsoft.com/office/drawing/2014/main" id="{38DA5F9A-1710-E7DE-78A8-477C895AFD2E}"/>
              </a:ext>
            </a:extLst>
          </p:cNvPr>
          <p:cNvSpPr>
            <a:spLocks noGrp="1"/>
          </p:cNvSpPr>
          <p:nvPr>
            <p:ph idx="1"/>
          </p:nvPr>
        </p:nvSpPr>
        <p:spPr>
          <a:xfrm>
            <a:off x="510208" y="1825624"/>
            <a:ext cx="4106948" cy="5032375"/>
          </a:xfrm>
        </p:spPr>
        <p:txBody>
          <a:bodyPr/>
          <a:lstStyle/>
          <a:p>
            <a:pPr>
              <a:spcAft>
                <a:spcPts val="600"/>
              </a:spcAft>
            </a:pPr>
            <a:r>
              <a:rPr lang="en-GB" sz="1800" noProof="0" dirty="0">
                <a:latin typeface="Avenir Next LT Pro" panose="020B0504020202020204" pitchFamily="34" charset="0"/>
                <a:ea typeface="Roboto" panose="02000000000000000000" pitchFamily="2" charset="0"/>
              </a:rPr>
              <a:t>We are:</a:t>
            </a:r>
          </a:p>
          <a:p>
            <a:pPr marL="270000" indent="-270000">
              <a:spcAft>
                <a:spcPts val="600"/>
              </a:spcAft>
              <a:buFont typeface="Arial" panose="020B0604020202020204" pitchFamily="34" charset="0"/>
              <a:buChar char="•"/>
            </a:pPr>
            <a:r>
              <a:rPr lang="en-GB" sz="1800" noProof="0" dirty="0">
                <a:latin typeface="Avenir Next LT Pro" panose="020B0504020202020204" pitchFamily="34" charset="0"/>
                <a:ea typeface="Roboto Light" panose="02000000000000000000" pitchFamily="2" charset="0"/>
              </a:rPr>
              <a:t>Run by talent professionals, for talent professionals </a:t>
            </a:r>
          </a:p>
          <a:p>
            <a:pPr marL="270000" indent="-270000">
              <a:spcAft>
                <a:spcPts val="600"/>
              </a:spcAft>
              <a:buFont typeface="Arial" panose="020B0604020202020204" pitchFamily="34" charset="0"/>
              <a:buChar char="•"/>
            </a:pPr>
            <a:r>
              <a:rPr lang="en-GB" sz="1800" noProof="0" dirty="0">
                <a:latin typeface="Avenir Next LT Pro" panose="020B0504020202020204" pitchFamily="34" charset="0"/>
                <a:ea typeface="Roboto Light" panose="02000000000000000000" pitchFamily="2" charset="0"/>
              </a:rPr>
              <a:t>The go-to place for all your practical, tactical and strategic talent support</a:t>
            </a:r>
          </a:p>
          <a:p>
            <a:pPr marL="270000" indent="-270000">
              <a:spcAft>
                <a:spcPts val="600"/>
              </a:spcAft>
              <a:buFont typeface="Arial" panose="020B0604020202020204" pitchFamily="34" charset="0"/>
              <a:buChar char="•"/>
            </a:pPr>
            <a:r>
              <a:rPr lang="en-GB" sz="1800" noProof="0" dirty="0">
                <a:latin typeface="Avenir Next LT Pro" panose="020B0504020202020204" pitchFamily="34" charset="0"/>
                <a:ea typeface="Roboto Light" panose="02000000000000000000" pitchFamily="2" charset="0"/>
              </a:rPr>
              <a:t>A thriving community that reflects the full spectrum of talent</a:t>
            </a:r>
          </a:p>
          <a:p>
            <a:pPr marL="270000" indent="-270000">
              <a:spcAft>
                <a:spcPts val="600"/>
              </a:spcAft>
              <a:buFont typeface="Arial" panose="020B0604020202020204" pitchFamily="34" charset="0"/>
              <a:buChar char="•"/>
            </a:pPr>
            <a:r>
              <a:rPr lang="en-US" sz="1800" noProof="0" dirty="0">
                <a:latin typeface="Avenir Next LT Pro" panose="020B0504020202020204" pitchFamily="34" charset="0"/>
                <a:ea typeface="Roboto Light" panose="02000000000000000000" pitchFamily="2" charset="0"/>
              </a:rPr>
              <a:t>Independent, trusted experts with our finger on the pulse of the talent market</a:t>
            </a:r>
            <a:endParaRPr lang="en-GB" sz="1800" noProof="0" dirty="0">
              <a:latin typeface="Avenir Next LT Pro" panose="020B0504020202020204" pitchFamily="34" charset="0"/>
              <a:ea typeface="Roboto Light" panose="02000000000000000000" pitchFamily="2" charset="0"/>
            </a:endParaRPr>
          </a:p>
          <a:p>
            <a:endParaRPr lang="en-GB" noProof="0" dirty="0">
              <a:latin typeface="Avenir Next LT Pro" panose="020B0504020202020204" pitchFamily="34" charset="0"/>
            </a:endParaRPr>
          </a:p>
        </p:txBody>
      </p:sp>
      <p:pic>
        <p:nvPicPr>
          <p:cNvPr id="14" name="Picture 13" descr="A collage of images of a person and a computer&#10;&#10;Description automatically generated">
            <a:extLst>
              <a:ext uri="{FF2B5EF4-FFF2-40B4-BE49-F238E27FC236}">
                <a16:creationId xmlns:a16="http://schemas.microsoft.com/office/drawing/2014/main" id="{7542F2AA-8D8E-DF4C-0A08-F215781E840A}"/>
              </a:ext>
            </a:extLst>
          </p:cNvPr>
          <p:cNvPicPr>
            <a:picLocks noChangeAspect="1"/>
          </p:cNvPicPr>
          <p:nvPr/>
        </p:nvPicPr>
        <p:blipFill>
          <a:blip r:embed="rId3"/>
          <a:stretch>
            <a:fillRect/>
          </a:stretch>
        </p:blipFill>
        <p:spPr>
          <a:xfrm>
            <a:off x="4805785" y="1646238"/>
            <a:ext cx="6876007" cy="3922929"/>
          </a:xfrm>
          <a:prstGeom prst="rect">
            <a:avLst/>
          </a:prstGeom>
        </p:spPr>
      </p:pic>
    </p:spTree>
    <p:extLst>
      <p:ext uri="{BB962C8B-B14F-4D97-AF65-F5344CB8AC3E}">
        <p14:creationId xmlns:p14="http://schemas.microsoft.com/office/powerpoint/2010/main" val="29522185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and a qr code&#10;&#10;AI-generated content may be incorrect.">
            <a:extLst>
              <a:ext uri="{FF2B5EF4-FFF2-40B4-BE49-F238E27FC236}">
                <a16:creationId xmlns:a16="http://schemas.microsoft.com/office/drawing/2014/main" id="{F92DF720-8868-D7BE-C00A-4CE2E4ED1B1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953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4F0F-268D-F1FB-D9B8-B000CDE64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DB43-3E25-7824-DA0F-CCE7CBAC1EEB}"/>
              </a:ext>
            </a:extLst>
          </p:cNvPr>
          <p:cNvSpPr>
            <a:spLocks noGrp="1"/>
          </p:cNvSpPr>
          <p:nvPr>
            <p:ph type="title"/>
          </p:nvPr>
        </p:nvSpPr>
        <p:spPr>
          <a:xfrm>
            <a:off x="6840809" y="2457904"/>
            <a:ext cx="5351191" cy="1153975"/>
          </a:xfrm>
        </p:spPr>
        <p:txBody>
          <a:bodyPr>
            <a:normAutofit/>
          </a:bodyPr>
          <a:lstStyle/>
          <a:p>
            <a:r>
              <a:rPr lang="en-GB" sz="2800" dirty="0">
                <a:solidFill>
                  <a:srgbClr val="FF00FF"/>
                </a:solidFill>
              </a:rPr>
              <a:t>Top Priorities</a:t>
            </a:r>
            <a:r>
              <a:rPr lang="en-GB" sz="2800" dirty="0">
                <a:solidFill>
                  <a:srgbClr val="002060"/>
                </a:solidFill>
              </a:rPr>
              <a:t> for TA in 2026</a:t>
            </a:r>
          </a:p>
        </p:txBody>
      </p:sp>
      <p:pic>
        <p:nvPicPr>
          <p:cNvPr id="1026" name="Picture 2">
            <a:extLst>
              <a:ext uri="{FF2B5EF4-FFF2-40B4-BE49-F238E27FC236}">
                <a16:creationId xmlns:a16="http://schemas.microsoft.com/office/drawing/2014/main" id="{6BF07DA9-2BCB-4B6F-3229-F5B62E76E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36" y="-344245"/>
            <a:ext cx="5587859" cy="76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8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6A267-1FC3-258A-F4C8-3D2BCC66A3F8}"/>
              </a:ext>
            </a:extLst>
          </p:cNvPr>
          <p:cNvSpPr/>
          <p:nvPr/>
        </p:nvSpPr>
        <p:spPr>
          <a:xfrm>
            <a:off x="0" y="0"/>
            <a:ext cx="4697506" cy="6858000"/>
          </a:xfrm>
          <a:prstGeom prst="rect">
            <a:avLst/>
          </a:prstGeom>
          <a:solidFill>
            <a:srgbClr val="020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91AF57-B674-C9B1-740F-A0991CF4EFBC}"/>
              </a:ext>
            </a:extLst>
          </p:cNvPr>
          <p:cNvSpPr>
            <a:spLocks noGrp="1"/>
          </p:cNvSpPr>
          <p:nvPr>
            <p:ph type="title"/>
          </p:nvPr>
        </p:nvSpPr>
        <p:spPr>
          <a:xfrm>
            <a:off x="348847" y="263314"/>
            <a:ext cx="3443223" cy="2452991"/>
          </a:xfrm>
        </p:spPr>
        <p:txBody>
          <a:bodyPr>
            <a:normAutofit/>
          </a:bodyPr>
          <a:lstStyle/>
          <a:p>
            <a:r>
              <a:rPr lang="en-GB" sz="4400" dirty="0">
                <a:solidFill>
                  <a:schemeClr val="bg1"/>
                </a:solidFill>
                <a:latin typeface="DM Sans 14pt" pitchFamily="2" charset="0"/>
              </a:rPr>
              <a:t>Agencies Still Matter</a:t>
            </a:r>
            <a:r>
              <a:rPr lang="en-GB" sz="4400" dirty="0">
                <a:solidFill>
                  <a:srgbClr val="FF67FC"/>
                </a:solidFill>
                <a:latin typeface="DM Sans 14pt" pitchFamily="2" charset="0"/>
              </a:rPr>
              <a:t>.</a:t>
            </a:r>
          </a:p>
        </p:txBody>
      </p:sp>
      <p:sp>
        <p:nvSpPr>
          <p:cNvPr id="3" name="Content Placeholder 2">
            <a:extLst>
              <a:ext uri="{FF2B5EF4-FFF2-40B4-BE49-F238E27FC236}">
                <a16:creationId xmlns:a16="http://schemas.microsoft.com/office/drawing/2014/main" id="{85C21A77-8394-F3FC-C715-6CE4D072A059}"/>
              </a:ext>
            </a:extLst>
          </p:cNvPr>
          <p:cNvSpPr>
            <a:spLocks noGrp="1"/>
          </p:cNvSpPr>
          <p:nvPr>
            <p:ph idx="1"/>
          </p:nvPr>
        </p:nvSpPr>
        <p:spPr>
          <a:xfrm>
            <a:off x="5585012" y="3541059"/>
            <a:ext cx="6096778" cy="2824678"/>
          </a:xfrm>
        </p:spPr>
        <p:txBody>
          <a:bodyPr/>
          <a:lstStyle/>
          <a:p>
            <a:endParaRPr lang="en-GB" dirty="0">
              <a:latin typeface="Avenir"/>
            </a:endParaRPr>
          </a:p>
          <a:p>
            <a:pPr algn="ctr"/>
            <a:r>
              <a:rPr lang="en-GB" b="1" dirty="0">
                <a:solidFill>
                  <a:srgbClr val="7800FF"/>
                </a:solidFill>
                <a:latin typeface="Avenir"/>
              </a:rPr>
              <a:t>of TA leaders believe agencies add limited value.</a:t>
            </a:r>
          </a:p>
        </p:txBody>
      </p:sp>
      <p:sp>
        <p:nvSpPr>
          <p:cNvPr id="10" name="TextBox 9">
            <a:extLst>
              <a:ext uri="{FF2B5EF4-FFF2-40B4-BE49-F238E27FC236}">
                <a16:creationId xmlns:a16="http://schemas.microsoft.com/office/drawing/2014/main" id="{36DFAE23-5661-0A49-5A0F-5AB85882F726}"/>
              </a:ext>
            </a:extLst>
          </p:cNvPr>
          <p:cNvSpPr txBox="1"/>
          <p:nvPr/>
        </p:nvSpPr>
        <p:spPr>
          <a:xfrm>
            <a:off x="174423" y="2979619"/>
            <a:ext cx="4348659" cy="1323439"/>
          </a:xfrm>
          <a:prstGeom prst="rect">
            <a:avLst/>
          </a:prstGeom>
          <a:noFill/>
        </p:spPr>
        <p:txBody>
          <a:bodyPr wrap="square">
            <a:spAutoFit/>
          </a:bodyPr>
          <a:lstStyle/>
          <a:p>
            <a:r>
              <a:rPr lang="en-GB" sz="1600" dirty="0">
                <a:solidFill>
                  <a:schemeClr val="bg1"/>
                </a:solidFill>
                <a:latin typeface="DM Sans 14pt" pitchFamily="2" charset="0"/>
              </a:rPr>
              <a:t>There's plenty of discussion about AI, increased inhouse TA capability, direct sourcing and shrinking reliance on agencies.</a:t>
            </a:r>
          </a:p>
          <a:p>
            <a:endParaRPr lang="en-GB" sz="1600" dirty="0">
              <a:solidFill>
                <a:schemeClr val="bg1"/>
              </a:solidFill>
              <a:latin typeface="DM Sans 14pt" pitchFamily="2" charset="0"/>
            </a:endParaRPr>
          </a:p>
          <a:p>
            <a:r>
              <a:rPr lang="en-GB" sz="1600" dirty="0">
                <a:solidFill>
                  <a:schemeClr val="bg1"/>
                </a:solidFill>
                <a:latin typeface="DM Sans 14pt" pitchFamily="2" charset="0"/>
              </a:rPr>
              <a:t>But one finding really stood out.</a:t>
            </a:r>
          </a:p>
        </p:txBody>
      </p:sp>
      <p:sp>
        <p:nvSpPr>
          <p:cNvPr id="12" name="TextBox 11">
            <a:extLst>
              <a:ext uri="{FF2B5EF4-FFF2-40B4-BE49-F238E27FC236}">
                <a16:creationId xmlns:a16="http://schemas.microsoft.com/office/drawing/2014/main" id="{F4F2D1AB-3FEE-EC04-41B8-B24B3F59F276}"/>
              </a:ext>
            </a:extLst>
          </p:cNvPr>
          <p:cNvSpPr txBox="1"/>
          <p:nvPr/>
        </p:nvSpPr>
        <p:spPr>
          <a:xfrm>
            <a:off x="5585790" y="389360"/>
            <a:ext cx="6096000" cy="3770263"/>
          </a:xfrm>
          <a:prstGeom prst="rect">
            <a:avLst/>
          </a:prstGeom>
          <a:noFill/>
        </p:spPr>
        <p:txBody>
          <a:bodyPr wrap="square">
            <a:spAutoFit/>
          </a:bodyPr>
          <a:lstStyle/>
          <a:p>
            <a:pPr algn="ctr"/>
            <a:r>
              <a:rPr lang="en-GB" sz="23900" dirty="0">
                <a:solidFill>
                  <a:srgbClr val="02044E"/>
                </a:solidFill>
                <a:latin typeface="DM Sans 14pt" pitchFamily="2" charset="0"/>
              </a:rPr>
              <a:t>3%</a:t>
            </a:r>
          </a:p>
        </p:txBody>
      </p:sp>
      <p:sp>
        <p:nvSpPr>
          <p:cNvPr id="15" name="Rectangle: Rounded Corners 14">
            <a:extLst>
              <a:ext uri="{FF2B5EF4-FFF2-40B4-BE49-F238E27FC236}">
                <a16:creationId xmlns:a16="http://schemas.microsoft.com/office/drawing/2014/main" id="{10CDDA9A-9F99-5C92-4F15-89AF1791AD70}"/>
              </a:ext>
            </a:extLst>
          </p:cNvPr>
          <p:cNvSpPr/>
          <p:nvPr/>
        </p:nvSpPr>
        <p:spPr>
          <a:xfrm>
            <a:off x="5939701" y="4965644"/>
            <a:ext cx="5387399" cy="634102"/>
          </a:xfrm>
          <a:prstGeom prst="roundRect">
            <a:avLst>
              <a:gd name="adj" fmla="val 50000"/>
            </a:avLst>
          </a:prstGeom>
          <a:solidFill>
            <a:srgbClr val="E3E1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7B0E83F-FEE2-39F4-C9E2-244263C60C24}"/>
              </a:ext>
            </a:extLst>
          </p:cNvPr>
          <p:cNvSpPr txBox="1"/>
          <p:nvPr/>
        </p:nvSpPr>
        <p:spPr>
          <a:xfrm>
            <a:off x="5939701" y="5113872"/>
            <a:ext cx="5387399" cy="369332"/>
          </a:xfrm>
          <a:prstGeom prst="rect">
            <a:avLst/>
          </a:prstGeom>
          <a:noFill/>
        </p:spPr>
        <p:txBody>
          <a:bodyPr wrap="square">
            <a:spAutoFit/>
          </a:bodyPr>
          <a:lstStyle/>
          <a:p>
            <a:pPr algn="ctr"/>
            <a:r>
              <a:rPr lang="en-GB" b="1" dirty="0">
                <a:solidFill>
                  <a:srgbClr val="02044E"/>
                </a:solidFill>
                <a:latin typeface="DM Sans 14pt" pitchFamily="2" charset="0"/>
              </a:rPr>
              <a:t>Agencies aren't disappearing</a:t>
            </a:r>
          </a:p>
        </p:txBody>
      </p:sp>
      <p:sp>
        <p:nvSpPr>
          <p:cNvPr id="19" name="Rectangle: Rounded Corners 18">
            <a:extLst>
              <a:ext uri="{FF2B5EF4-FFF2-40B4-BE49-F238E27FC236}">
                <a16:creationId xmlns:a16="http://schemas.microsoft.com/office/drawing/2014/main" id="{6CFD7BBD-CAE7-A29E-5110-4007A02C3BB3}"/>
              </a:ext>
            </a:extLst>
          </p:cNvPr>
          <p:cNvSpPr/>
          <p:nvPr/>
        </p:nvSpPr>
        <p:spPr>
          <a:xfrm>
            <a:off x="5939701" y="5798158"/>
            <a:ext cx="5387399" cy="634102"/>
          </a:xfrm>
          <a:prstGeom prst="roundRect">
            <a:avLst>
              <a:gd name="adj" fmla="val 50000"/>
            </a:avLst>
          </a:prstGeom>
          <a:solidFill>
            <a:srgbClr val="E3E1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ABEA6F0-B4C3-CC80-FA8A-DA516E078D4B}"/>
              </a:ext>
            </a:extLst>
          </p:cNvPr>
          <p:cNvSpPr txBox="1"/>
          <p:nvPr/>
        </p:nvSpPr>
        <p:spPr>
          <a:xfrm>
            <a:off x="5939701" y="5955351"/>
            <a:ext cx="5387399" cy="369332"/>
          </a:xfrm>
          <a:prstGeom prst="rect">
            <a:avLst/>
          </a:prstGeom>
          <a:noFill/>
        </p:spPr>
        <p:txBody>
          <a:bodyPr wrap="square">
            <a:spAutoFit/>
          </a:bodyPr>
          <a:lstStyle/>
          <a:p>
            <a:pPr algn="ctr"/>
            <a:r>
              <a:rPr lang="en-GB" b="1" dirty="0">
                <a:solidFill>
                  <a:srgbClr val="02044E"/>
                </a:solidFill>
                <a:latin typeface="DM Sans 14pt" pitchFamily="2" charset="0"/>
              </a:rPr>
              <a:t>Expectations are changing</a:t>
            </a:r>
          </a:p>
        </p:txBody>
      </p:sp>
      <p:sp>
        <p:nvSpPr>
          <p:cNvPr id="22" name="Rectangle: Rounded Corners 21">
            <a:extLst>
              <a:ext uri="{FF2B5EF4-FFF2-40B4-BE49-F238E27FC236}">
                <a16:creationId xmlns:a16="http://schemas.microsoft.com/office/drawing/2014/main" id="{36CED494-7DBE-4146-A069-8A6DBD5EB51E}"/>
              </a:ext>
            </a:extLst>
          </p:cNvPr>
          <p:cNvSpPr/>
          <p:nvPr/>
        </p:nvSpPr>
        <p:spPr>
          <a:xfrm>
            <a:off x="-1403287" y="5113872"/>
            <a:ext cx="5616699" cy="2533022"/>
          </a:xfrm>
          <a:prstGeom prst="roundRect">
            <a:avLst>
              <a:gd name="adj" fmla="val 50000"/>
            </a:avLst>
          </a:prstGeom>
          <a:noFill/>
          <a:ln>
            <a:solidFill>
              <a:srgbClr val="F94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703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1D6"/>
        </a:solidFill>
        <a:effectLst/>
      </p:bgPr>
    </p:bg>
    <p:spTree>
      <p:nvGrpSpPr>
        <p:cNvPr id="1" name="">
          <a:extLst>
            <a:ext uri="{FF2B5EF4-FFF2-40B4-BE49-F238E27FC236}">
              <a16:creationId xmlns:a16="http://schemas.microsoft.com/office/drawing/2014/main" id="{F0CC1F66-869E-8F09-27DE-2DA13C6FF7C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1B221CB-DBB9-FAD8-E079-7D922A40ACFA}"/>
              </a:ext>
            </a:extLst>
          </p:cNvPr>
          <p:cNvSpPr/>
          <p:nvPr/>
        </p:nvSpPr>
        <p:spPr>
          <a:xfrm>
            <a:off x="0" y="0"/>
            <a:ext cx="12192000" cy="1646238"/>
          </a:xfrm>
          <a:prstGeom prst="rect">
            <a:avLst/>
          </a:prstGeom>
          <a:solidFill>
            <a:srgbClr val="020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DC7845-0C0A-1196-47F4-14F333A5CD18}"/>
              </a:ext>
            </a:extLst>
          </p:cNvPr>
          <p:cNvSpPr>
            <a:spLocks noGrp="1"/>
          </p:cNvSpPr>
          <p:nvPr>
            <p:ph type="title"/>
          </p:nvPr>
        </p:nvSpPr>
        <p:spPr>
          <a:xfrm>
            <a:off x="338759" y="320813"/>
            <a:ext cx="10412896" cy="1153975"/>
          </a:xfrm>
        </p:spPr>
        <p:txBody>
          <a:bodyPr vert="horz" lIns="91440" tIns="45720" rIns="91440" bIns="45720" rtlCol="0" anchor="ctr">
            <a:normAutofit/>
          </a:bodyPr>
          <a:lstStyle/>
          <a:p>
            <a:r>
              <a:rPr lang="en-US" sz="4400" dirty="0">
                <a:solidFill>
                  <a:schemeClr val="bg1"/>
                </a:solidFill>
                <a:latin typeface="DM Sans 14pt" pitchFamily="2" charset="0"/>
              </a:rPr>
              <a:t>Clients Are Becoming More Selective</a:t>
            </a:r>
            <a:r>
              <a:rPr lang="en-US" sz="4400" dirty="0">
                <a:solidFill>
                  <a:srgbClr val="F949FF"/>
                </a:solidFill>
                <a:latin typeface="DM Sans 14pt" pitchFamily="2" charset="0"/>
              </a:rPr>
              <a:t>.</a:t>
            </a:r>
            <a:endParaRPr lang="en-GB" sz="4400" dirty="0">
              <a:solidFill>
                <a:srgbClr val="F949FF"/>
              </a:solidFill>
              <a:latin typeface="DM Sans 14pt" pitchFamily="2" charset="0"/>
            </a:endParaRPr>
          </a:p>
        </p:txBody>
      </p:sp>
      <p:sp>
        <p:nvSpPr>
          <p:cNvPr id="3" name="Content Placeholder 2">
            <a:extLst>
              <a:ext uri="{FF2B5EF4-FFF2-40B4-BE49-F238E27FC236}">
                <a16:creationId xmlns:a16="http://schemas.microsoft.com/office/drawing/2014/main" id="{24ADC0F6-3AFB-6AF8-07E7-07DBE290EA47}"/>
              </a:ext>
            </a:extLst>
          </p:cNvPr>
          <p:cNvSpPr>
            <a:spLocks noGrp="1"/>
          </p:cNvSpPr>
          <p:nvPr>
            <p:ph idx="1"/>
          </p:nvPr>
        </p:nvSpPr>
        <p:spPr>
          <a:xfrm>
            <a:off x="442913" y="1882775"/>
            <a:ext cx="11158537" cy="4540112"/>
          </a:xfrm>
        </p:spPr>
        <p:txBody>
          <a:bodyPr>
            <a:normAutofit/>
          </a:bodyPr>
          <a:lstStyle/>
          <a:p>
            <a:pPr algn="ctr"/>
            <a:r>
              <a:rPr lang="en-GB" sz="1800" dirty="0">
                <a:latin typeface="DM Sans 14pt" pitchFamily="2" charset="0"/>
              </a:rPr>
              <a:t>TA teams are stronger than they've ever been and are increasingly deliberate about when and where they engage agencies.</a:t>
            </a:r>
          </a:p>
          <a:p>
            <a:pPr algn="ctr"/>
            <a:r>
              <a:rPr lang="en-GB" sz="1800" dirty="0">
                <a:latin typeface="DM Sans 14pt" pitchFamily="2" charset="0"/>
              </a:rPr>
              <a:t>One statistic really illustrates the shift.</a:t>
            </a:r>
          </a:p>
          <a:p>
            <a:pPr algn="ctr"/>
            <a:endParaRPr lang="en-GB" dirty="0">
              <a:latin typeface="DM Sans 14pt" pitchFamily="2" charset="0"/>
            </a:endParaRPr>
          </a:p>
          <a:p>
            <a:pPr algn="ctr"/>
            <a:endParaRPr lang="en-GB" dirty="0">
              <a:latin typeface="Avenir"/>
            </a:endParaRPr>
          </a:p>
        </p:txBody>
      </p:sp>
      <p:sp>
        <p:nvSpPr>
          <p:cNvPr id="7" name="TextBox 6">
            <a:extLst>
              <a:ext uri="{FF2B5EF4-FFF2-40B4-BE49-F238E27FC236}">
                <a16:creationId xmlns:a16="http://schemas.microsoft.com/office/drawing/2014/main" id="{1435F6D5-568C-90FD-BFBF-7D5E03C3F4AA}"/>
              </a:ext>
            </a:extLst>
          </p:cNvPr>
          <p:cNvSpPr txBox="1"/>
          <p:nvPr/>
        </p:nvSpPr>
        <p:spPr>
          <a:xfrm>
            <a:off x="2408085" y="2755345"/>
            <a:ext cx="7375830" cy="2215991"/>
          </a:xfrm>
          <a:prstGeom prst="rect">
            <a:avLst/>
          </a:prstGeom>
          <a:noFill/>
        </p:spPr>
        <p:txBody>
          <a:bodyPr wrap="square">
            <a:spAutoFit/>
          </a:bodyPr>
          <a:lstStyle/>
          <a:p>
            <a:pPr algn="ctr"/>
            <a:r>
              <a:rPr lang="en-GB" sz="13800" b="1" dirty="0">
                <a:solidFill>
                  <a:srgbClr val="02044E"/>
                </a:solidFill>
                <a:latin typeface="DM Sans 14pt" pitchFamily="2" charset="0"/>
              </a:rPr>
              <a:t>42%</a:t>
            </a:r>
          </a:p>
        </p:txBody>
      </p:sp>
      <p:cxnSp>
        <p:nvCxnSpPr>
          <p:cNvPr id="11" name="Straight Connector 10">
            <a:extLst>
              <a:ext uri="{FF2B5EF4-FFF2-40B4-BE49-F238E27FC236}">
                <a16:creationId xmlns:a16="http://schemas.microsoft.com/office/drawing/2014/main" id="{D09D9A92-88ED-C09B-1BB3-9E5EA1C437F5}"/>
              </a:ext>
            </a:extLst>
          </p:cNvPr>
          <p:cNvCxnSpPr>
            <a:cxnSpLocks/>
          </p:cNvCxnSpPr>
          <p:nvPr/>
        </p:nvCxnSpPr>
        <p:spPr>
          <a:xfrm>
            <a:off x="4296000" y="4480560"/>
            <a:ext cx="3600000" cy="0"/>
          </a:xfrm>
          <a:prstGeom prst="line">
            <a:avLst/>
          </a:prstGeom>
          <a:ln w="57150" cap="rnd">
            <a:solidFill>
              <a:srgbClr val="F949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E49E02-3C86-4F63-2EF2-37AF88CB22E7}"/>
              </a:ext>
            </a:extLst>
          </p:cNvPr>
          <p:cNvSpPr txBox="1"/>
          <p:nvPr/>
        </p:nvSpPr>
        <p:spPr>
          <a:xfrm>
            <a:off x="2101929" y="4864656"/>
            <a:ext cx="7988141" cy="369332"/>
          </a:xfrm>
          <a:prstGeom prst="rect">
            <a:avLst/>
          </a:prstGeom>
          <a:noFill/>
        </p:spPr>
        <p:txBody>
          <a:bodyPr wrap="square">
            <a:spAutoFit/>
          </a:bodyPr>
          <a:lstStyle/>
          <a:p>
            <a:pPr algn="ctr"/>
            <a:r>
              <a:rPr lang="en-US" b="1" dirty="0">
                <a:solidFill>
                  <a:srgbClr val="7800FF"/>
                </a:solidFill>
                <a:latin typeface="DM Sans 14pt" pitchFamily="2" charset="0"/>
              </a:rPr>
              <a:t>of organisations have reduced agency usage over the last two years.</a:t>
            </a:r>
          </a:p>
        </p:txBody>
      </p:sp>
      <p:sp>
        <p:nvSpPr>
          <p:cNvPr id="15" name="Rectangle: Rounded Corners 14">
            <a:extLst>
              <a:ext uri="{FF2B5EF4-FFF2-40B4-BE49-F238E27FC236}">
                <a16:creationId xmlns:a16="http://schemas.microsoft.com/office/drawing/2014/main" id="{700EAA4D-F182-E204-4959-B4BB7C3F4653}"/>
              </a:ext>
            </a:extLst>
          </p:cNvPr>
          <p:cNvSpPr/>
          <p:nvPr/>
        </p:nvSpPr>
        <p:spPr>
          <a:xfrm>
            <a:off x="182880" y="5714632"/>
            <a:ext cx="5387399" cy="634102"/>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8D27C35E-3EDF-F8DF-B360-162F4646B01F}"/>
              </a:ext>
            </a:extLst>
          </p:cNvPr>
          <p:cNvSpPr txBox="1"/>
          <p:nvPr/>
        </p:nvSpPr>
        <p:spPr>
          <a:xfrm>
            <a:off x="182880" y="5862860"/>
            <a:ext cx="5387399" cy="369332"/>
          </a:xfrm>
          <a:prstGeom prst="rect">
            <a:avLst/>
          </a:prstGeom>
          <a:noFill/>
        </p:spPr>
        <p:txBody>
          <a:bodyPr wrap="square">
            <a:spAutoFit/>
          </a:bodyPr>
          <a:lstStyle/>
          <a:p>
            <a:pPr algn="ctr"/>
            <a:r>
              <a:rPr lang="en-GB" b="1" dirty="0">
                <a:solidFill>
                  <a:srgbClr val="02044E"/>
                </a:solidFill>
                <a:latin typeface="DM Sans 14pt" pitchFamily="2" charset="0"/>
              </a:rPr>
              <a:t>Fewer suppliers</a:t>
            </a:r>
          </a:p>
        </p:txBody>
      </p:sp>
      <p:sp>
        <p:nvSpPr>
          <p:cNvPr id="19" name="Rectangle: Rounded Corners 18">
            <a:extLst>
              <a:ext uri="{FF2B5EF4-FFF2-40B4-BE49-F238E27FC236}">
                <a16:creationId xmlns:a16="http://schemas.microsoft.com/office/drawing/2014/main" id="{B4373A06-5C42-6079-ACF4-8ACD50F898BD}"/>
              </a:ext>
            </a:extLst>
          </p:cNvPr>
          <p:cNvSpPr/>
          <p:nvPr/>
        </p:nvSpPr>
        <p:spPr>
          <a:xfrm>
            <a:off x="6621721" y="5714632"/>
            <a:ext cx="5387399" cy="634102"/>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15EFD87A-F858-B8E8-27C9-39E0D4BD6793}"/>
              </a:ext>
            </a:extLst>
          </p:cNvPr>
          <p:cNvSpPr txBox="1"/>
          <p:nvPr/>
        </p:nvSpPr>
        <p:spPr>
          <a:xfrm>
            <a:off x="6621721" y="5862860"/>
            <a:ext cx="5387399" cy="369332"/>
          </a:xfrm>
          <a:prstGeom prst="rect">
            <a:avLst/>
          </a:prstGeom>
          <a:noFill/>
        </p:spPr>
        <p:txBody>
          <a:bodyPr wrap="square">
            <a:spAutoFit/>
          </a:bodyPr>
          <a:lstStyle/>
          <a:p>
            <a:pPr algn="ctr"/>
            <a:r>
              <a:rPr lang="en-GB" b="1" dirty="0">
                <a:solidFill>
                  <a:srgbClr val="02044E"/>
                </a:solidFill>
                <a:latin typeface="DM Sans 14pt" pitchFamily="2" charset="0"/>
              </a:rPr>
              <a:t>Deeper partnerships</a:t>
            </a:r>
          </a:p>
        </p:txBody>
      </p:sp>
    </p:spTree>
    <p:extLst>
      <p:ext uri="{BB962C8B-B14F-4D97-AF65-F5344CB8AC3E}">
        <p14:creationId xmlns:p14="http://schemas.microsoft.com/office/powerpoint/2010/main" val="376087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E808-4DD1-E77B-8712-E012246A86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3427856-88F0-705A-E1E3-81A0802D54AF}"/>
              </a:ext>
            </a:extLst>
          </p:cNvPr>
          <p:cNvSpPr/>
          <p:nvPr/>
        </p:nvSpPr>
        <p:spPr>
          <a:xfrm>
            <a:off x="0" y="0"/>
            <a:ext cx="12192000" cy="6858000"/>
          </a:xfrm>
          <a:prstGeom prst="rect">
            <a:avLst/>
          </a:prstGeom>
          <a:solidFill>
            <a:srgbClr val="020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8ADAD507-7F69-425A-6993-6D505DE6ADDC}"/>
              </a:ext>
            </a:extLst>
          </p:cNvPr>
          <p:cNvSpPr>
            <a:spLocks noGrp="1"/>
          </p:cNvSpPr>
          <p:nvPr>
            <p:ph idx="1"/>
          </p:nvPr>
        </p:nvSpPr>
        <p:spPr>
          <a:xfrm>
            <a:off x="510208" y="1825625"/>
            <a:ext cx="5044772" cy="4540112"/>
          </a:xfrm>
        </p:spPr>
        <p:txBody>
          <a:bodyPr>
            <a:normAutofit/>
          </a:bodyPr>
          <a:lstStyle/>
          <a:p>
            <a:r>
              <a:rPr lang="en-GB" sz="1600" dirty="0">
                <a:solidFill>
                  <a:schemeClr val="bg1"/>
                </a:solidFill>
                <a:latin typeface="DM Sans 14pt" pitchFamily="2" charset="0"/>
              </a:rPr>
              <a:t>The strongest agencies aren't replacing internal TA teams.</a:t>
            </a:r>
          </a:p>
          <a:p>
            <a:endParaRPr lang="en-GB" sz="1600" dirty="0">
              <a:solidFill>
                <a:schemeClr val="bg1"/>
              </a:solidFill>
              <a:latin typeface="DM Sans 14pt" pitchFamily="2" charset="0"/>
            </a:endParaRPr>
          </a:p>
          <a:p>
            <a:r>
              <a:rPr lang="en-GB" sz="1600" dirty="0">
                <a:solidFill>
                  <a:schemeClr val="bg1"/>
                </a:solidFill>
                <a:latin typeface="DM Sans 14pt" pitchFamily="2" charset="0"/>
              </a:rPr>
              <a:t>They're complementing them.</a:t>
            </a:r>
          </a:p>
          <a:p>
            <a:endParaRPr lang="en-GB" sz="1600" dirty="0">
              <a:solidFill>
                <a:schemeClr val="bg1"/>
              </a:solidFill>
              <a:latin typeface="DM Sans 14pt" pitchFamily="2" charset="0"/>
            </a:endParaRPr>
          </a:p>
          <a:p>
            <a:r>
              <a:rPr lang="en-GB" sz="1600" dirty="0">
                <a:solidFill>
                  <a:schemeClr val="bg1"/>
                </a:solidFill>
                <a:latin typeface="DM Sans 14pt" pitchFamily="2" charset="0"/>
              </a:rPr>
              <a:t>When we asked where agencies add the most value, one area came out on top.</a:t>
            </a:r>
          </a:p>
          <a:p>
            <a:endParaRPr lang="en-GB" dirty="0">
              <a:solidFill>
                <a:schemeClr val="bg1"/>
              </a:solidFill>
              <a:latin typeface="DM Sans 14pt" pitchFamily="2" charset="0"/>
            </a:endParaRPr>
          </a:p>
          <a:p>
            <a:endParaRPr lang="en-GB" dirty="0">
              <a:solidFill>
                <a:schemeClr val="bg1"/>
              </a:solidFill>
              <a:latin typeface="DM Sans 14pt" pitchFamily="2" charset="0"/>
            </a:endParaRPr>
          </a:p>
          <a:p>
            <a:endParaRPr lang="en-GB" dirty="0">
              <a:solidFill>
                <a:schemeClr val="bg1"/>
              </a:solidFill>
              <a:latin typeface="DM Sans 14pt" pitchFamily="2" charset="0"/>
            </a:endParaRPr>
          </a:p>
        </p:txBody>
      </p:sp>
      <p:sp>
        <p:nvSpPr>
          <p:cNvPr id="8" name="Title 1">
            <a:extLst>
              <a:ext uri="{FF2B5EF4-FFF2-40B4-BE49-F238E27FC236}">
                <a16:creationId xmlns:a16="http://schemas.microsoft.com/office/drawing/2014/main" id="{8AB67352-26D7-20BA-74F3-720EC3F6F0F1}"/>
              </a:ext>
            </a:extLst>
          </p:cNvPr>
          <p:cNvSpPr txBox="1">
            <a:spLocks/>
          </p:cNvSpPr>
          <p:nvPr/>
        </p:nvSpPr>
        <p:spPr>
          <a:xfrm>
            <a:off x="338759" y="320813"/>
            <a:ext cx="10412896" cy="115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3044E"/>
                </a:solidFill>
                <a:latin typeface="Avenir Book" panose="02000503020000020003" pitchFamily="2" charset="0"/>
                <a:ea typeface="+mj-ea"/>
                <a:cs typeface="+mj-cs"/>
              </a:defRPr>
            </a:lvl1pPr>
          </a:lstStyle>
          <a:p>
            <a:r>
              <a:rPr lang="en-US" sz="4400" dirty="0">
                <a:solidFill>
                  <a:schemeClr val="bg1"/>
                </a:solidFill>
                <a:latin typeface="DM Sans 14pt" pitchFamily="2" charset="0"/>
              </a:rPr>
              <a:t>Expertise Wins</a:t>
            </a:r>
            <a:r>
              <a:rPr lang="en-US" sz="4400" dirty="0">
                <a:solidFill>
                  <a:srgbClr val="F949FF"/>
                </a:solidFill>
                <a:latin typeface="DM Sans 14pt" pitchFamily="2" charset="0"/>
              </a:rPr>
              <a:t>.</a:t>
            </a:r>
            <a:endParaRPr lang="en-GB" sz="4400" dirty="0">
              <a:solidFill>
                <a:srgbClr val="F949FF"/>
              </a:solidFill>
              <a:latin typeface="DM Sans 14pt" pitchFamily="2" charset="0"/>
            </a:endParaRPr>
          </a:p>
        </p:txBody>
      </p:sp>
      <p:sp>
        <p:nvSpPr>
          <p:cNvPr id="10" name="TextBox 9">
            <a:extLst>
              <a:ext uri="{FF2B5EF4-FFF2-40B4-BE49-F238E27FC236}">
                <a16:creationId xmlns:a16="http://schemas.microsoft.com/office/drawing/2014/main" id="{86225B4A-845E-AC51-FF91-3FBD49603936}"/>
              </a:ext>
            </a:extLst>
          </p:cNvPr>
          <p:cNvSpPr txBox="1"/>
          <p:nvPr/>
        </p:nvSpPr>
        <p:spPr>
          <a:xfrm>
            <a:off x="6096000" y="1669495"/>
            <a:ext cx="6096000" cy="2215991"/>
          </a:xfrm>
          <a:prstGeom prst="rect">
            <a:avLst/>
          </a:prstGeom>
          <a:noFill/>
        </p:spPr>
        <p:txBody>
          <a:bodyPr wrap="square">
            <a:spAutoFit/>
          </a:bodyPr>
          <a:lstStyle/>
          <a:p>
            <a:pPr algn="ctr"/>
            <a:r>
              <a:rPr lang="en-GB" sz="13800" dirty="0">
                <a:solidFill>
                  <a:srgbClr val="F949FF"/>
                </a:solidFill>
                <a:latin typeface="DM Sans 14pt" pitchFamily="2" charset="0"/>
              </a:rPr>
              <a:t>#1</a:t>
            </a:r>
          </a:p>
        </p:txBody>
      </p:sp>
      <p:sp>
        <p:nvSpPr>
          <p:cNvPr id="12" name="TextBox 11">
            <a:extLst>
              <a:ext uri="{FF2B5EF4-FFF2-40B4-BE49-F238E27FC236}">
                <a16:creationId xmlns:a16="http://schemas.microsoft.com/office/drawing/2014/main" id="{F96FF5B8-A3B4-9DF0-54EF-5C2A76E14610}"/>
              </a:ext>
            </a:extLst>
          </p:cNvPr>
          <p:cNvSpPr txBox="1"/>
          <p:nvPr/>
        </p:nvSpPr>
        <p:spPr>
          <a:xfrm>
            <a:off x="7303791" y="3843228"/>
            <a:ext cx="3649606" cy="646331"/>
          </a:xfrm>
          <a:prstGeom prst="rect">
            <a:avLst/>
          </a:prstGeom>
          <a:noFill/>
        </p:spPr>
        <p:txBody>
          <a:bodyPr wrap="square">
            <a:spAutoFit/>
          </a:bodyPr>
          <a:lstStyle/>
          <a:p>
            <a:pPr algn="ctr"/>
            <a:r>
              <a:rPr lang="en-GB" b="1" dirty="0">
                <a:solidFill>
                  <a:schemeClr val="bg1"/>
                </a:solidFill>
                <a:latin typeface="DM Sans 14pt" pitchFamily="2" charset="0"/>
              </a:rPr>
              <a:t>Access to hard-to-reach talent (28%)</a:t>
            </a:r>
            <a:endParaRPr lang="en-GB" dirty="0">
              <a:solidFill>
                <a:schemeClr val="bg1"/>
              </a:solidFill>
              <a:latin typeface="DM Sans 14pt" pitchFamily="2" charset="0"/>
            </a:endParaRPr>
          </a:p>
        </p:txBody>
      </p:sp>
      <p:sp>
        <p:nvSpPr>
          <p:cNvPr id="14" name="Rectangle: Rounded Corners 13">
            <a:extLst>
              <a:ext uri="{FF2B5EF4-FFF2-40B4-BE49-F238E27FC236}">
                <a16:creationId xmlns:a16="http://schemas.microsoft.com/office/drawing/2014/main" id="{39ACFB6C-EB4E-3ADB-697C-79F1FC3CFC63}"/>
              </a:ext>
            </a:extLst>
          </p:cNvPr>
          <p:cNvSpPr/>
          <p:nvPr/>
        </p:nvSpPr>
        <p:spPr>
          <a:xfrm>
            <a:off x="6465844" y="5731635"/>
            <a:ext cx="5387399" cy="634102"/>
          </a:xfrm>
          <a:prstGeom prst="roundRect">
            <a:avLst>
              <a:gd name="adj" fmla="val 50000"/>
            </a:avLst>
          </a:prstGeom>
          <a:solidFill>
            <a:srgbClr val="000040"/>
          </a:solidFill>
          <a:ln w="19050">
            <a:solidFill>
              <a:srgbClr val="F949FF">
                <a:alpha val="5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439C602-43BD-52EC-02A5-2454C9AB9D5D}"/>
              </a:ext>
            </a:extLst>
          </p:cNvPr>
          <p:cNvSpPr txBox="1"/>
          <p:nvPr/>
        </p:nvSpPr>
        <p:spPr>
          <a:xfrm>
            <a:off x="6465844" y="5879863"/>
            <a:ext cx="5387399" cy="369332"/>
          </a:xfrm>
          <a:prstGeom prst="rect">
            <a:avLst/>
          </a:prstGeom>
          <a:noFill/>
        </p:spPr>
        <p:txBody>
          <a:bodyPr wrap="square">
            <a:spAutoFit/>
          </a:bodyPr>
          <a:lstStyle/>
          <a:p>
            <a:pPr algn="ctr"/>
            <a:r>
              <a:rPr lang="en-GB" b="1" dirty="0">
                <a:solidFill>
                  <a:schemeClr val="bg1"/>
                </a:solidFill>
                <a:latin typeface="DM Sans 14pt" pitchFamily="2" charset="0"/>
              </a:rPr>
              <a:t>Expertise commands value</a:t>
            </a:r>
          </a:p>
        </p:txBody>
      </p:sp>
      <p:sp>
        <p:nvSpPr>
          <p:cNvPr id="18" name="Rectangle: Rounded Corners 17">
            <a:extLst>
              <a:ext uri="{FF2B5EF4-FFF2-40B4-BE49-F238E27FC236}">
                <a16:creationId xmlns:a16="http://schemas.microsoft.com/office/drawing/2014/main" id="{AA94F50D-F662-C604-DD90-860CEFFA63C3}"/>
              </a:ext>
            </a:extLst>
          </p:cNvPr>
          <p:cNvSpPr/>
          <p:nvPr/>
        </p:nvSpPr>
        <p:spPr>
          <a:xfrm>
            <a:off x="338759" y="5731635"/>
            <a:ext cx="5387399" cy="634102"/>
          </a:xfrm>
          <a:prstGeom prst="roundRect">
            <a:avLst>
              <a:gd name="adj" fmla="val 50000"/>
            </a:avLst>
          </a:prstGeom>
          <a:solidFill>
            <a:srgbClr val="000040"/>
          </a:solidFill>
          <a:ln>
            <a:solidFill>
              <a:srgbClr val="F949FF">
                <a:alpha val="52941"/>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97231BFE-0CD3-40C7-D82C-69B5D04661A2}"/>
              </a:ext>
            </a:extLst>
          </p:cNvPr>
          <p:cNvSpPr txBox="1"/>
          <p:nvPr/>
        </p:nvSpPr>
        <p:spPr>
          <a:xfrm>
            <a:off x="338759" y="5879863"/>
            <a:ext cx="5387399" cy="369332"/>
          </a:xfrm>
          <a:prstGeom prst="rect">
            <a:avLst/>
          </a:prstGeom>
          <a:noFill/>
        </p:spPr>
        <p:txBody>
          <a:bodyPr wrap="square">
            <a:spAutoFit/>
          </a:bodyPr>
          <a:lstStyle/>
          <a:p>
            <a:pPr algn="ctr"/>
            <a:r>
              <a:rPr lang="en-GB" b="1" dirty="0">
                <a:solidFill>
                  <a:schemeClr val="bg1"/>
                </a:solidFill>
                <a:latin typeface="DM Sans 14pt" pitchFamily="2" charset="0"/>
              </a:rPr>
              <a:t>Complex hiring creates opportunity</a:t>
            </a:r>
          </a:p>
        </p:txBody>
      </p:sp>
      <p:cxnSp>
        <p:nvCxnSpPr>
          <p:cNvPr id="22" name="Straight Connector 21">
            <a:extLst>
              <a:ext uri="{FF2B5EF4-FFF2-40B4-BE49-F238E27FC236}">
                <a16:creationId xmlns:a16="http://schemas.microsoft.com/office/drawing/2014/main" id="{5A940EA6-0FC3-6878-04E5-AB6FF9020DA7}"/>
              </a:ext>
            </a:extLst>
          </p:cNvPr>
          <p:cNvCxnSpPr/>
          <p:nvPr/>
        </p:nvCxnSpPr>
        <p:spPr>
          <a:xfrm>
            <a:off x="6096000" y="1052513"/>
            <a:ext cx="0" cy="4422312"/>
          </a:xfrm>
          <a:prstGeom prst="line">
            <a:avLst/>
          </a:prstGeom>
          <a:ln cap="rnd">
            <a:solidFill>
              <a:srgbClr val="F94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2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04AA-0AA8-DCDC-A9DE-E7E8D8CCE2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13AC4-4FAA-FBB7-C715-41D6457B1BCC}"/>
              </a:ext>
            </a:extLst>
          </p:cNvPr>
          <p:cNvSpPr>
            <a:spLocks noGrp="1"/>
          </p:cNvSpPr>
          <p:nvPr>
            <p:ph idx="1"/>
          </p:nvPr>
        </p:nvSpPr>
        <p:spPr>
          <a:xfrm>
            <a:off x="348847" y="2558856"/>
            <a:ext cx="5641051" cy="2063469"/>
          </a:xfrm>
        </p:spPr>
        <p:txBody>
          <a:bodyPr>
            <a:normAutofit/>
          </a:bodyPr>
          <a:lstStyle/>
          <a:p>
            <a:r>
              <a:rPr lang="en-US" sz="1600" dirty="0">
                <a:latin typeface="DM Sans 14pt" pitchFamily="2" charset="0"/>
              </a:rPr>
              <a:t>Overall sentiment towards agencies was very positive.</a:t>
            </a:r>
          </a:p>
          <a:p>
            <a:endParaRPr lang="en-US" sz="1600" dirty="0">
              <a:latin typeface="DM Sans 14pt" pitchFamily="2" charset="0"/>
            </a:endParaRPr>
          </a:p>
          <a:p>
            <a:r>
              <a:rPr lang="en-US" sz="1600" dirty="0">
                <a:latin typeface="DM Sans 14pt" pitchFamily="2" charset="0"/>
              </a:rPr>
              <a:t>But TA leaders were clear about where agencies could create even greater value.</a:t>
            </a:r>
            <a:endParaRPr lang="en-GB" sz="1600" dirty="0">
              <a:latin typeface="DM Sans 14pt" pitchFamily="2" charset="0"/>
            </a:endParaRPr>
          </a:p>
        </p:txBody>
      </p:sp>
      <p:sp>
        <p:nvSpPr>
          <p:cNvPr id="5" name="Rectangle 4">
            <a:extLst>
              <a:ext uri="{FF2B5EF4-FFF2-40B4-BE49-F238E27FC236}">
                <a16:creationId xmlns:a16="http://schemas.microsoft.com/office/drawing/2014/main" id="{29BD859D-8C22-C305-B271-7E421560EDDA}"/>
              </a:ext>
            </a:extLst>
          </p:cNvPr>
          <p:cNvSpPr/>
          <p:nvPr/>
        </p:nvSpPr>
        <p:spPr>
          <a:xfrm>
            <a:off x="6308203" y="0"/>
            <a:ext cx="5883797" cy="6858000"/>
          </a:xfrm>
          <a:prstGeom prst="rect">
            <a:avLst/>
          </a:prstGeom>
          <a:solidFill>
            <a:srgbClr val="78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FD0F8301-935F-9AB0-42D2-45204B24DB14}"/>
              </a:ext>
            </a:extLst>
          </p:cNvPr>
          <p:cNvSpPr>
            <a:spLocks noGrp="1"/>
          </p:cNvSpPr>
          <p:nvPr>
            <p:ph type="title"/>
          </p:nvPr>
        </p:nvSpPr>
        <p:spPr>
          <a:xfrm>
            <a:off x="348847" y="263314"/>
            <a:ext cx="3443223" cy="2452991"/>
          </a:xfrm>
        </p:spPr>
        <p:txBody>
          <a:bodyPr>
            <a:normAutofit/>
          </a:bodyPr>
          <a:lstStyle/>
          <a:p>
            <a:r>
              <a:rPr lang="en-GB" sz="4400" dirty="0">
                <a:solidFill>
                  <a:srgbClr val="000040"/>
                </a:solidFill>
                <a:latin typeface="DM Sans 14pt" pitchFamily="2" charset="0"/>
              </a:rPr>
              <a:t>The Bar </a:t>
            </a:r>
            <a:br>
              <a:rPr lang="en-GB" sz="4400" dirty="0">
                <a:solidFill>
                  <a:srgbClr val="000040"/>
                </a:solidFill>
                <a:latin typeface="DM Sans 14pt" pitchFamily="2" charset="0"/>
              </a:rPr>
            </a:br>
            <a:r>
              <a:rPr lang="en-GB" sz="4400" dirty="0">
                <a:solidFill>
                  <a:srgbClr val="000040"/>
                </a:solidFill>
                <a:latin typeface="DM Sans 14pt" pitchFamily="2" charset="0"/>
              </a:rPr>
              <a:t>Is Higher.</a:t>
            </a:r>
          </a:p>
        </p:txBody>
      </p:sp>
      <p:sp>
        <p:nvSpPr>
          <p:cNvPr id="12" name="TextBox 11">
            <a:extLst>
              <a:ext uri="{FF2B5EF4-FFF2-40B4-BE49-F238E27FC236}">
                <a16:creationId xmlns:a16="http://schemas.microsoft.com/office/drawing/2014/main" id="{8656B269-4306-5BB7-757C-FB804A2A390F}"/>
              </a:ext>
            </a:extLst>
          </p:cNvPr>
          <p:cNvSpPr txBox="1"/>
          <p:nvPr/>
        </p:nvSpPr>
        <p:spPr>
          <a:xfrm>
            <a:off x="6096000" y="1669495"/>
            <a:ext cx="6096000" cy="2215991"/>
          </a:xfrm>
          <a:prstGeom prst="rect">
            <a:avLst/>
          </a:prstGeom>
          <a:noFill/>
        </p:spPr>
        <p:txBody>
          <a:bodyPr wrap="square">
            <a:spAutoFit/>
          </a:bodyPr>
          <a:lstStyle/>
          <a:p>
            <a:pPr algn="ctr"/>
            <a:r>
              <a:rPr lang="en-GB" sz="13800" dirty="0">
                <a:solidFill>
                  <a:schemeClr val="bg1"/>
                </a:solidFill>
                <a:latin typeface="DM Sans 14pt" pitchFamily="2" charset="0"/>
              </a:rPr>
              <a:t>27%</a:t>
            </a:r>
          </a:p>
        </p:txBody>
      </p:sp>
      <p:sp>
        <p:nvSpPr>
          <p:cNvPr id="14" name="TextBox 13">
            <a:extLst>
              <a:ext uri="{FF2B5EF4-FFF2-40B4-BE49-F238E27FC236}">
                <a16:creationId xmlns:a16="http://schemas.microsoft.com/office/drawing/2014/main" id="{F0D622AE-090A-278D-38D4-90A313B52BE2}"/>
              </a:ext>
            </a:extLst>
          </p:cNvPr>
          <p:cNvSpPr txBox="1"/>
          <p:nvPr/>
        </p:nvSpPr>
        <p:spPr>
          <a:xfrm>
            <a:off x="7895864" y="3646913"/>
            <a:ext cx="2708474" cy="923330"/>
          </a:xfrm>
          <a:prstGeom prst="rect">
            <a:avLst/>
          </a:prstGeom>
          <a:noFill/>
        </p:spPr>
        <p:txBody>
          <a:bodyPr wrap="square">
            <a:spAutoFit/>
          </a:bodyPr>
          <a:lstStyle/>
          <a:p>
            <a:pPr algn="ctr"/>
            <a:r>
              <a:rPr lang="en-US" b="1" dirty="0">
                <a:solidFill>
                  <a:schemeClr val="bg1"/>
                </a:solidFill>
                <a:latin typeface="DM Sans 14pt" pitchFamily="2" charset="0"/>
              </a:rPr>
              <a:t>want agencies to better understand their culture and EVP.</a:t>
            </a:r>
            <a:endParaRPr lang="en-GB" dirty="0">
              <a:solidFill>
                <a:schemeClr val="bg1"/>
              </a:solidFill>
              <a:latin typeface="DM Sans 14pt" pitchFamily="2" charset="0"/>
            </a:endParaRPr>
          </a:p>
        </p:txBody>
      </p:sp>
      <p:sp>
        <p:nvSpPr>
          <p:cNvPr id="16" name="Rectangle: Rounded Corners 15">
            <a:extLst>
              <a:ext uri="{FF2B5EF4-FFF2-40B4-BE49-F238E27FC236}">
                <a16:creationId xmlns:a16="http://schemas.microsoft.com/office/drawing/2014/main" id="{4D3D5B49-143A-0CE3-01FD-9585C726782E}"/>
              </a:ext>
            </a:extLst>
          </p:cNvPr>
          <p:cNvSpPr/>
          <p:nvPr/>
        </p:nvSpPr>
        <p:spPr>
          <a:xfrm>
            <a:off x="338759" y="4921408"/>
            <a:ext cx="5387399" cy="634102"/>
          </a:xfrm>
          <a:prstGeom prst="roundRect">
            <a:avLst>
              <a:gd name="adj" fmla="val 50000"/>
            </a:avLst>
          </a:prstGeom>
          <a:solidFill>
            <a:srgbClr val="E3E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0F55683E-C173-0DD8-4680-54AFDF903910}"/>
              </a:ext>
            </a:extLst>
          </p:cNvPr>
          <p:cNvSpPr txBox="1"/>
          <p:nvPr/>
        </p:nvSpPr>
        <p:spPr>
          <a:xfrm>
            <a:off x="338759" y="5069636"/>
            <a:ext cx="5387399" cy="369332"/>
          </a:xfrm>
          <a:prstGeom prst="rect">
            <a:avLst/>
          </a:prstGeom>
          <a:noFill/>
          <a:ln>
            <a:noFill/>
          </a:ln>
        </p:spPr>
        <p:txBody>
          <a:bodyPr wrap="square">
            <a:spAutoFit/>
          </a:bodyPr>
          <a:lstStyle/>
          <a:p>
            <a:pPr algn="ctr"/>
            <a:r>
              <a:rPr lang="en-GB" b="1" dirty="0">
                <a:solidFill>
                  <a:srgbClr val="000040"/>
                </a:solidFill>
                <a:latin typeface="DM Sans 14pt" pitchFamily="2" charset="0"/>
              </a:rPr>
              <a:t>Know the business</a:t>
            </a:r>
          </a:p>
        </p:txBody>
      </p:sp>
      <p:sp>
        <p:nvSpPr>
          <p:cNvPr id="20" name="Rectangle: Rounded Corners 19">
            <a:extLst>
              <a:ext uri="{FF2B5EF4-FFF2-40B4-BE49-F238E27FC236}">
                <a16:creationId xmlns:a16="http://schemas.microsoft.com/office/drawing/2014/main" id="{D6C82696-5EB1-003A-9C57-75CA96ABFA2A}"/>
              </a:ext>
            </a:extLst>
          </p:cNvPr>
          <p:cNvSpPr/>
          <p:nvPr/>
        </p:nvSpPr>
        <p:spPr>
          <a:xfrm>
            <a:off x="348847" y="5752609"/>
            <a:ext cx="5387399" cy="634102"/>
          </a:xfrm>
          <a:prstGeom prst="roundRect">
            <a:avLst>
              <a:gd name="adj" fmla="val 50000"/>
            </a:avLst>
          </a:prstGeom>
          <a:solidFill>
            <a:srgbClr val="E3E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085D054E-58A7-7C59-9E78-BFF80CCB33AA}"/>
              </a:ext>
            </a:extLst>
          </p:cNvPr>
          <p:cNvSpPr txBox="1"/>
          <p:nvPr/>
        </p:nvSpPr>
        <p:spPr>
          <a:xfrm>
            <a:off x="348847" y="5900837"/>
            <a:ext cx="5387399" cy="369332"/>
          </a:xfrm>
          <a:prstGeom prst="rect">
            <a:avLst/>
          </a:prstGeom>
          <a:noFill/>
        </p:spPr>
        <p:txBody>
          <a:bodyPr wrap="square">
            <a:spAutoFit/>
          </a:bodyPr>
          <a:lstStyle/>
          <a:p>
            <a:pPr algn="ctr"/>
            <a:r>
              <a:rPr lang="en-GB" b="1" dirty="0">
                <a:solidFill>
                  <a:srgbClr val="000040"/>
                </a:solidFill>
                <a:latin typeface="DM Sans 14pt" pitchFamily="2" charset="0"/>
              </a:rPr>
              <a:t>Not just the vacancy</a:t>
            </a:r>
          </a:p>
        </p:txBody>
      </p:sp>
      <p:sp>
        <p:nvSpPr>
          <p:cNvPr id="24" name="Rectangle: Rounded Corners 23">
            <a:extLst>
              <a:ext uri="{FF2B5EF4-FFF2-40B4-BE49-F238E27FC236}">
                <a16:creationId xmlns:a16="http://schemas.microsoft.com/office/drawing/2014/main" id="{2C44C23F-820A-4622-25D1-91959FC9C7C9}"/>
              </a:ext>
            </a:extLst>
          </p:cNvPr>
          <p:cNvSpPr/>
          <p:nvPr/>
        </p:nvSpPr>
        <p:spPr>
          <a:xfrm>
            <a:off x="7339895" y="4920879"/>
            <a:ext cx="3820411" cy="634102"/>
          </a:xfrm>
          <a:prstGeom prst="roundRect">
            <a:avLst>
              <a:gd name="adj" fmla="val 50000"/>
            </a:avLst>
          </a:prstGeom>
          <a:solidFill>
            <a:srgbClr val="F94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A98A4362-FBF7-8DAD-686C-4AC8A9B3386C}"/>
              </a:ext>
            </a:extLst>
          </p:cNvPr>
          <p:cNvSpPr txBox="1"/>
          <p:nvPr/>
        </p:nvSpPr>
        <p:spPr>
          <a:xfrm>
            <a:off x="7359327" y="5058061"/>
            <a:ext cx="3800980" cy="369332"/>
          </a:xfrm>
          <a:prstGeom prst="rect">
            <a:avLst/>
          </a:prstGeom>
          <a:noFill/>
          <a:ln>
            <a:noFill/>
          </a:ln>
        </p:spPr>
        <p:txBody>
          <a:bodyPr wrap="square">
            <a:spAutoFit/>
          </a:bodyPr>
          <a:lstStyle/>
          <a:p>
            <a:pPr algn="ctr"/>
            <a:r>
              <a:rPr lang="en-GB" b="1" dirty="0">
                <a:solidFill>
                  <a:schemeClr val="bg1"/>
                </a:solidFill>
                <a:latin typeface="DM Sans 14pt" pitchFamily="2" charset="0"/>
              </a:rPr>
              <a:t>Culture &amp; EVP</a:t>
            </a:r>
          </a:p>
        </p:txBody>
      </p:sp>
    </p:spTree>
    <p:extLst>
      <p:ext uri="{BB962C8B-B14F-4D97-AF65-F5344CB8AC3E}">
        <p14:creationId xmlns:p14="http://schemas.microsoft.com/office/powerpoint/2010/main" val="393244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9CCA-1797-4623-5AA2-F0A6052D6E3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533D74-3CA8-8423-98BE-DCD23E7994CC}"/>
              </a:ext>
            </a:extLst>
          </p:cNvPr>
          <p:cNvSpPr/>
          <p:nvPr/>
        </p:nvSpPr>
        <p:spPr>
          <a:xfrm>
            <a:off x="0" y="0"/>
            <a:ext cx="12192000" cy="6858000"/>
          </a:xfrm>
          <a:prstGeom prst="rect">
            <a:avLst/>
          </a:prstGeom>
          <a:solidFill>
            <a:srgbClr val="020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7B11CCA4-F03A-50A2-995B-C08405E1848C}"/>
              </a:ext>
            </a:extLst>
          </p:cNvPr>
          <p:cNvSpPr txBox="1">
            <a:spLocks/>
          </p:cNvSpPr>
          <p:nvPr/>
        </p:nvSpPr>
        <p:spPr>
          <a:xfrm>
            <a:off x="10473051" y="320813"/>
            <a:ext cx="1319514" cy="115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3044E"/>
                </a:solidFill>
                <a:latin typeface="Avenir Book" panose="02000503020000020003" pitchFamily="2" charset="0"/>
                <a:ea typeface="+mj-ea"/>
                <a:cs typeface="+mj-cs"/>
              </a:defRPr>
            </a:lvl1pPr>
          </a:lstStyle>
          <a:p>
            <a:r>
              <a:rPr lang="en-GB" sz="4400" dirty="0">
                <a:solidFill>
                  <a:schemeClr val="bg1"/>
                </a:solidFill>
                <a:latin typeface="DM Sans 14pt" pitchFamily="2" charset="0"/>
              </a:rPr>
              <a:t>?</a:t>
            </a:r>
          </a:p>
        </p:txBody>
      </p:sp>
      <p:sp>
        <p:nvSpPr>
          <p:cNvPr id="7" name="Title 1">
            <a:extLst>
              <a:ext uri="{FF2B5EF4-FFF2-40B4-BE49-F238E27FC236}">
                <a16:creationId xmlns:a16="http://schemas.microsoft.com/office/drawing/2014/main" id="{20EBB14B-14B6-9688-13D4-02B285313439}"/>
              </a:ext>
            </a:extLst>
          </p:cNvPr>
          <p:cNvSpPr txBox="1">
            <a:spLocks/>
          </p:cNvSpPr>
          <p:nvPr/>
        </p:nvSpPr>
        <p:spPr>
          <a:xfrm>
            <a:off x="338759" y="320813"/>
            <a:ext cx="11698912" cy="115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3044E"/>
                </a:solidFill>
                <a:latin typeface="Avenir Book" panose="02000503020000020003" pitchFamily="2" charset="0"/>
                <a:ea typeface="+mj-ea"/>
                <a:cs typeface="+mj-cs"/>
              </a:defRPr>
            </a:lvl1pPr>
          </a:lstStyle>
          <a:p>
            <a:r>
              <a:rPr lang="en-US" sz="4400" dirty="0">
                <a:solidFill>
                  <a:schemeClr val="bg1"/>
                </a:solidFill>
                <a:latin typeface="DM Sans 14pt" pitchFamily="2" charset="0"/>
              </a:rPr>
              <a:t>What Should Agency Leaders Focus On</a:t>
            </a:r>
            <a:r>
              <a:rPr lang="en-US" sz="4400" dirty="0">
                <a:solidFill>
                  <a:srgbClr val="F949FF"/>
                </a:solidFill>
                <a:latin typeface="DM Sans 14pt" pitchFamily="2" charset="0"/>
              </a:rPr>
              <a:t>.</a:t>
            </a:r>
            <a:endParaRPr lang="en-GB" sz="4400" dirty="0">
              <a:solidFill>
                <a:srgbClr val="F949FF"/>
              </a:solidFill>
              <a:latin typeface="DM Sans 14pt" pitchFamily="2" charset="0"/>
            </a:endParaRPr>
          </a:p>
        </p:txBody>
      </p:sp>
      <p:sp>
        <p:nvSpPr>
          <p:cNvPr id="14" name="Rectangle: Rounded Corners 13">
            <a:extLst>
              <a:ext uri="{FF2B5EF4-FFF2-40B4-BE49-F238E27FC236}">
                <a16:creationId xmlns:a16="http://schemas.microsoft.com/office/drawing/2014/main" id="{E31F1C75-7EE6-C3BC-0779-1EB2AB4B6266}"/>
              </a:ext>
            </a:extLst>
          </p:cNvPr>
          <p:cNvSpPr/>
          <p:nvPr/>
        </p:nvSpPr>
        <p:spPr>
          <a:xfrm>
            <a:off x="1001597" y="2262364"/>
            <a:ext cx="3195753" cy="3625933"/>
          </a:xfrm>
          <a:prstGeom prst="roundRect">
            <a:avLst>
              <a:gd name="adj" fmla="val 5960"/>
            </a:avLst>
          </a:prstGeom>
          <a:solidFill>
            <a:srgbClr val="000040">
              <a:alpha val="78824"/>
            </a:srgbClr>
          </a:solidFill>
          <a:ln>
            <a:solidFill>
              <a:srgbClr val="78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00BAB1C-7D56-B6E4-C0AD-3A46ED65BA63}"/>
              </a:ext>
            </a:extLst>
          </p:cNvPr>
          <p:cNvSpPr txBox="1"/>
          <p:nvPr/>
        </p:nvSpPr>
        <p:spPr>
          <a:xfrm>
            <a:off x="1319034" y="3792213"/>
            <a:ext cx="2560878" cy="208478"/>
          </a:xfrm>
          <a:prstGeom prst="rect">
            <a:avLst/>
          </a:prstGeom>
          <a:noFill/>
        </p:spPr>
        <p:txBody>
          <a:bodyPr wrap="square">
            <a:spAutoFit/>
          </a:bodyPr>
          <a:lstStyle/>
          <a:p>
            <a:pPr algn="ctr"/>
            <a:r>
              <a:rPr lang="en-US" b="1" dirty="0">
                <a:solidFill>
                  <a:schemeClr val="bg1"/>
                </a:solidFill>
                <a:latin typeface="Avenir"/>
              </a:rPr>
              <a:t>Become more specialist</a:t>
            </a:r>
          </a:p>
        </p:txBody>
      </p:sp>
      <p:sp>
        <p:nvSpPr>
          <p:cNvPr id="18" name="TextBox 17">
            <a:extLst>
              <a:ext uri="{FF2B5EF4-FFF2-40B4-BE49-F238E27FC236}">
                <a16:creationId xmlns:a16="http://schemas.microsoft.com/office/drawing/2014/main" id="{D1C1B859-5E72-28B8-3C5B-838642B28F31}"/>
              </a:ext>
            </a:extLst>
          </p:cNvPr>
          <p:cNvSpPr txBox="1"/>
          <p:nvPr/>
        </p:nvSpPr>
        <p:spPr>
          <a:xfrm>
            <a:off x="338759" y="1474788"/>
            <a:ext cx="9345268" cy="369332"/>
          </a:xfrm>
          <a:prstGeom prst="rect">
            <a:avLst/>
          </a:prstGeom>
          <a:noFill/>
        </p:spPr>
        <p:txBody>
          <a:bodyPr wrap="square">
            <a:spAutoFit/>
          </a:bodyPr>
          <a:lstStyle/>
          <a:p>
            <a:r>
              <a:rPr lang="en-US" dirty="0">
                <a:solidFill>
                  <a:schemeClr val="bg1"/>
                </a:solidFill>
                <a:latin typeface="Avenir"/>
              </a:rPr>
              <a:t>The data suggests three areas will increasingly separate average agencies from exceptional ones.</a:t>
            </a:r>
          </a:p>
        </p:txBody>
      </p:sp>
      <p:pic>
        <p:nvPicPr>
          <p:cNvPr id="20" name="Picture 19">
            <a:extLst>
              <a:ext uri="{FF2B5EF4-FFF2-40B4-BE49-F238E27FC236}">
                <a16:creationId xmlns:a16="http://schemas.microsoft.com/office/drawing/2014/main" id="{C953FFE0-41A3-78FB-9AF8-E2901C9C95F1}"/>
              </a:ext>
            </a:extLst>
          </p:cNvPr>
          <p:cNvPicPr>
            <a:picLocks noChangeAspect="1"/>
          </p:cNvPicPr>
          <p:nvPr/>
        </p:nvPicPr>
        <p:blipFill>
          <a:blip r:embed="rId3"/>
          <a:stretch>
            <a:fillRect/>
          </a:stretch>
        </p:blipFill>
        <p:spPr>
          <a:xfrm>
            <a:off x="2097681" y="2613967"/>
            <a:ext cx="1003585" cy="986915"/>
          </a:xfrm>
          <a:prstGeom prst="rect">
            <a:avLst/>
          </a:prstGeom>
        </p:spPr>
      </p:pic>
      <p:sp>
        <p:nvSpPr>
          <p:cNvPr id="22" name="Rectangle: Rounded Corners 21">
            <a:extLst>
              <a:ext uri="{FF2B5EF4-FFF2-40B4-BE49-F238E27FC236}">
                <a16:creationId xmlns:a16="http://schemas.microsoft.com/office/drawing/2014/main" id="{31C42815-5610-C9FA-53A2-8A769EC65787}"/>
              </a:ext>
            </a:extLst>
          </p:cNvPr>
          <p:cNvSpPr/>
          <p:nvPr/>
        </p:nvSpPr>
        <p:spPr>
          <a:xfrm>
            <a:off x="4514787" y="2262364"/>
            <a:ext cx="3195753" cy="3625933"/>
          </a:xfrm>
          <a:prstGeom prst="roundRect">
            <a:avLst>
              <a:gd name="adj" fmla="val 5960"/>
            </a:avLst>
          </a:prstGeom>
          <a:solidFill>
            <a:srgbClr val="7800FF">
              <a:alpha val="54902"/>
            </a:srgbClr>
          </a:solidFill>
          <a:ln>
            <a:solidFill>
              <a:srgbClr val="78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0C0F4BC-1D26-04AD-D560-EDE555501E37}"/>
              </a:ext>
            </a:extLst>
          </p:cNvPr>
          <p:cNvSpPr txBox="1"/>
          <p:nvPr/>
        </p:nvSpPr>
        <p:spPr>
          <a:xfrm>
            <a:off x="4832224" y="3692823"/>
            <a:ext cx="2560878" cy="646331"/>
          </a:xfrm>
          <a:prstGeom prst="rect">
            <a:avLst/>
          </a:prstGeom>
          <a:noFill/>
        </p:spPr>
        <p:txBody>
          <a:bodyPr wrap="square">
            <a:spAutoFit/>
          </a:bodyPr>
          <a:lstStyle/>
          <a:p>
            <a:pPr algn="ctr"/>
            <a:r>
              <a:rPr lang="en-US" b="1" dirty="0">
                <a:solidFill>
                  <a:schemeClr val="bg1"/>
                </a:solidFill>
                <a:latin typeface="Avenir"/>
              </a:rPr>
              <a:t>Bring insight, not just candidates</a:t>
            </a:r>
          </a:p>
        </p:txBody>
      </p:sp>
      <p:sp>
        <p:nvSpPr>
          <p:cNvPr id="28" name="Rectangle: Rounded Corners 27">
            <a:extLst>
              <a:ext uri="{FF2B5EF4-FFF2-40B4-BE49-F238E27FC236}">
                <a16:creationId xmlns:a16="http://schemas.microsoft.com/office/drawing/2014/main" id="{EBA340E0-CB6C-E5BC-390B-95F4E9BA7105}"/>
              </a:ext>
            </a:extLst>
          </p:cNvPr>
          <p:cNvSpPr/>
          <p:nvPr/>
        </p:nvSpPr>
        <p:spPr>
          <a:xfrm>
            <a:off x="8024861" y="2262364"/>
            <a:ext cx="3195753" cy="3625933"/>
          </a:xfrm>
          <a:prstGeom prst="roundRect">
            <a:avLst>
              <a:gd name="adj" fmla="val 5960"/>
            </a:avLst>
          </a:prstGeom>
          <a:solidFill>
            <a:srgbClr val="F949FF">
              <a:alpha val="80000"/>
            </a:srgbClr>
          </a:solidFill>
          <a:ln>
            <a:solidFill>
              <a:srgbClr val="78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1E7E5C30-6A37-A2A2-7AE7-E2FEC788384A}"/>
              </a:ext>
            </a:extLst>
          </p:cNvPr>
          <p:cNvSpPr txBox="1"/>
          <p:nvPr/>
        </p:nvSpPr>
        <p:spPr>
          <a:xfrm>
            <a:off x="8342298" y="3692823"/>
            <a:ext cx="2560878" cy="646331"/>
          </a:xfrm>
          <a:prstGeom prst="rect">
            <a:avLst/>
          </a:prstGeom>
          <a:noFill/>
        </p:spPr>
        <p:txBody>
          <a:bodyPr wrap="square">
            <a:spAutoFit/>
          </a:bodyPr>
          <a:lstStyle/>
          <a:p>
            <a:pPr algn="ctr"/>
            <a:r>
              <a:rPr lang="en-US" b="1" dirty="0">
                <a:solidFill>
                  <a:schemeClr val="bg1"/>
                </a:solidFill>
                <a:latin typeface="Avenir"/>
              </a:rPr>
              <a:t>Understand your clients better</a:t>
            </a:r>
          </a:p>
        </p:txBody>
      </p:sp>
      <p:pic>
        <p:nvPicPr>
          <p:cNvPr id="34" name="Picture 33">
            <a:extLst>
              <a:ext uri="{FF2B5EF4-FFF2-40B4-BE49-F238E27FC236}">
                <a16:creationId xmlns:a16="http://schemas.microsoft.com/office/drawing/2014/main" id="{70D27600-FE6E-EFC2-E5B8-EAEE8011F8B7}"/>
              </a:ext>
            </a:extLst>
          </p:cNvPr>
          <p:cNvPicPr>
            <a:picLocks noChangeAspect="1"/>
          </p:cNvPicPr>
          <p:nvPr/>
        </p:nvPicPr>
        <p:blipFill>
          <a:blip r:embed="rId4"/>
          <a:stretch>
            <a:fillRect/>
          </a:stretch>
        </p:blipFill>
        <p:spPr>
          <a:xfrm>
            <a:off x="5613403" y="2562507"/>
            <a:ext cx="1108243" cy="1089834"/>
          </a:xfrm>
          <a:prstGeom prst="rect">
            <a:avLst/>
          </a:prstGeom>
        </p:spPr>
      </p:pic>
      <p:pic>
        <p:nvPicPr>
          <p:cNvPr id="36" name="Picture 35">
            <a:extLst>
              <a:ext uri="{FF2B5EF4-FFF2-40B4-BE49-F238E27FC236}">
                <a16:creationId xmlns:a16="http://schemas.microsoft.com/office/drawing/2014/main" id="{FE885341-0C58-63BE-5978-2A3F8B809FA2}"/>
              </a:ext>
            </a:extLst>
          </p:cNvPr>
          <p:cNvPicPr>
            <a:picLocks noChangeAspect="1"/>
          </p:cNvPicPr>
          <p:nvPr/>
        </p:nvPicPr>
        <p:blipFill>
          <a:blip r:embed="rId5"/>
          <a:stretch>
            <a:fillRect/>
          </a:stretch>
        </p:blipFill>
        <p:spPr>
          <a:xfrm>
            <a:off x="9118583" y="2546752"/>
            <a:ext cx="1124264" cy="1105589"/>
          </a:xfrm>
          <a:prstGeom prst="rect">
            <a:avLst/>
          </a:prstGeom>
        </p:spPr>
      </p:pic>
      <p:sp>
        <p:nvSpPr>
          <p:cNvPr id="3" name="Content Placeholder 2">
            <a:extLst>
              <a:ext uri="{FF2B5EF4-FFF2-40B4-BE49-F238E27FC236}">
                <a16:creationId xmlns:a16="http://schemas.microsoft.com/office/drawing/2014/main" id="{E4AAC084-D466-C0D1-694B-974F77AA2CC1}"/>
              </a:ext>
            </a:extLst>
          </p:cNvPr>
          <p:cNvSpPr>
            <a:spLocks noGrp="1"/>
          </p:cNvSpPr>
          <p:nvPr>
            <p:ph idx="1"/>
          </p:nvPr>
        </p:nvSpPr>
        <p:spPr>
          <a:xfrm>
            <a:off x="1543978" y="4706825"/>
            <a:ext cx="2130867" cy="1944621"/>
          </a:xfrm>
        </p:spPr>
        <p:txBody>
          <a:bodyPr vert="horz" lIns="91440" tIns="45720" rIns="91440" bIns="45720" rtlCol="0" anchor="t">
            <a:normAutofit/>
          </a:bodyPr>
          <a:lstStyle/>
          <a:p>
            <a:pPr algn="ctr"/>
            <a:r>
              <a:rPr lang="en-GB" sz="1400" i="1" dirty="0">
                <a:solidFill>
                  <a:schemeClr val="bg1"/>
                </a:solidFill>
                <a:latin typeface="DM Sans 14pt" pitchFamily="2" charset="0"/>
              </a:rPr>
              <a:t>Depth of expertise in specific sectors and roles is what TA leaders value most.</a:t>
            </a:r>
          </a:p>
          <a:p>
            <a:pPr algn="ctr"/>
            <a:endParaRPr lang="en-GB" sz="1400" dirty="0">
              <a:solidFill>
                <a:schemeClr val="bg1"/>
              </a:solidFill>
              <a:latin typeface="DM Sans 14pt" pitchFamily="2" charset="0"/>
            </a:endParaRPr>
          </a:p>
          <a:p>
            <a:pPr algn="ctr"/>
            <a:endParaRPr lang="en-GB" sz="1400" dirty="0">
              <a:solidFill>
                <a:schemeClr val="bg1"/>
              </a:solidFill>
              <a:latin typeface="DM Sans 14pt" pitchFamily="2" charset="0"/>
            </a:endParaRPr>
          </a:p>
        </p:txBody>
      </p:sp>
      <p:sp>
        <p:nvSpPr>
          <p:cNvPr id="37" name="Content Placeholder 2">
            <a:extLst>
              <a:ext uri="{FF2B5EF4-FFF2-40B4-BE49-F238E27FC236}">
                <a16:creationId xmlns:a16="http://schemas.microsoft.com/office/drawing/2014/main" id="{50F22714-03F2-D2DE-D0CE-9301747BFA75}"/>
              </a:ext>
            </a:extLst>
          </p:cNvPr>
          <p:cNvSpPr txBox="1">
            <a:spLocks/>
          </p:cNvSpPr>
          <p:nvPr/>
        </p:nvSpPr>
        <p:spPr>
          <a:xfrm>
            <a:off x="5051815" y="4658613"/>
            <a:ext cx="2130867" cy="19446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3044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solidFill>
                  <a:schemeClr val="bg1"/>
                </a:solidFill>
                <a:latin typeface="DM Sans 14pt" pitchFamily="2" charset="0"/>
              </a:rPr>
              <a:t>Market intelligence, salary benchmarks, and talent trends add genuine value beyond the shortlist.</a:t>
            </a:r>
          </a:p>
          <a:p>
            <a:pPr algn="ctr"/>
            <a:endParaRPr lang="en-GB" sz="1400" dirty="0">
              <a:solidFill>
                <a:schemeClr val="bg1"/>
              </a:solidFill>
              <a:latin typeface="DM Sans 14pt" pitchFamily="2" charset="0"/>
            </a:endParaRPr>
          </a:p>
          <a:p>
            <a:pPr algn="ctr"/>
            <a:endParaRPr lang="en-GB" sz="1400" dirty="0">
              <a:solidFill>
                <a:schemeClr val="bg1"/>
              </a:solidFill>
              <a:latin typeface="DM Sans 14pt" pitchFamily="2" charset="0"/>
            </a:endParaRPr>
          </a:p>
        </p:txBody>
      </p:sp>
      <p:sp>
        <p:nvSpPr>
          <p:cNvPr id="39" name="Content Placeholder 2">
            <a:extLst>
              <a:ext uri="{FF2B5EF4-FFF2-40B4-BE49-F238E27FC236}">
                <a16:creationId xmlns:a16="http://schemas.microsoft.com/office/drawing/2014/main" id="{101CA938-1C82-F2CA-6E04-27C6F103FC2B}"/>
              </a:ext>
            </a:extLst>
          </p:cNvPr>
          <p:cNvSpPr txBox="1">
            <a:spLocks/>
          </p:cNvSpPr>
          <p:nvPr/>
        </p:nvSpPr>
        <p:spPr>
          <a:xfrm>
            <a:off x="8258743" y="4539345"/>
            <a:ext cx="2793572" cy="19446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3044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solidFill>
                  <a:schemeClr val="bg1"/>
                </a:solidFill>
                <a:latin typeface="DM Sans 14pt" pitchFamily="2" charset="0"/>
              </a:rPr>
              <a:t>Great agencies operate as a seamless extension of the client – understanding culture, EVP and business context that a job description doesn’t always show.</a:t>
            </a:r>
          </a:p>
          <a:p>
            <a:pPr algn="ctr"/>
            <a:endParaRPr lang="en-GB" sz="1400" dirty="0">
              <a:solidFill>
                <a:schemeClr val="bg1"/>
              </a:solidFill>
              <a:latin typeface="DM Sans 14pt" pitchFamily="2" charset="0"/>
            </a:endParaRPr>
          </a:p>
          <a:p>
            <a:pPr algn="ctr"/>
            <a:endParaRPr lang="en-GB" sz="1400" dirty="0">
              <a:solidFill>
                <a:schemeClr val="bg1"/>
              </a:solidFill>
              <a:latin typeface="DM Sans 14pt" pitchFamily="2" charset="0"/>
            </a:endParaRPr>
          </a:p>
        </p:txBody>
      </p:sp>
    </p:spTree>
    <p:extLst>
      <p:ext uri="{BB962C8B-B14F-4D97-AF65-F5344CB8AC3E}">
        <p14:creationId xmlns:p14="http://schemas.microsoft.com/office/powerpoint/2010/main" val="323682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4A88896DE0348A183215639F1BE84" ma:contentTypeVersion="19" ma:contentTypeDescription="Create a new document." ma:contentTypeScope="" ma:versionID="9f44cbf076b7bd2a4aa5ee665a2f1c4a">
  <xsd:schema xmlns:xsd="http://www.w3.org/2001/XMLSchema" xmlns:xs="http://www.w3.org/2001/XMLSchema" xmlns:p="http://schemas.microsoft.com/office/2006/metadata/properties" xmlns:ns2="1f50e1dc-f777-4b8b-8b64-c6c2ff41a10e" xmlns:ns3="0019aef5-c9b0-45d4-b97b-2127d6f6d8dc" targetNamespace="http://schemas.microsoft.com/office/2006/metadata/properties" ma:root="true" ma:fieldsID="de684ba47aa812a2a8a109d93003f3ce" ns2:_="" ns3:_="">
    <xsd:import namespace="1f50e1dc-f777-4b8b-8b64-c6c2ff41a10e"/>
    <xsd:import namespace="0019aef5-c9b0-45d4-b97b-2127d6f6d8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0e1dc-f777-4b8b-8b64-c6c2ff41a1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492543-9675-421e-b274-b987c15941d9}" ma:internalName="TaxCatchAll" ma:showField="CatchAllData" ma:web="1f50e1dc-f777-4b8b-8b64-c6c2ff41a1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19aef5-c9b0-45d4-b97b-2127d6f6d8d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d2710-d95a-4b2b-b224-737ac8ebad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50e1dc-f777-4b8b-8b64-c6c2ff41a10e" xsi:nil="true"/>
    <lcf76f155ced4ddcb4097134ff3c332f xmlns="0019aef5-c9b0-45d4-b97b-2127d6f6d8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616E35-184B-41A5-9060-0C54B760AA92}"/>
</file>

<file path=customXml/itemProps2.xml><?xml version="1.0" encoding="utf-8"?>
<ds:datastoreItem xmlns:ds="http://schemas.openxmlformats.org/officeDocument/2006/customXml" ds:itemID="{13124692-0616-4FF0-AA5F-6082842B56DD}">
  <ds:schemaRefs>
    <ds:schemaRef ds:uri="http://schemas.microsoft.com/sharepoint/v3/contenttype/forms"/>
  </ds:schemaRefs>
</ds:datastoreItem>
</file>

<file path=customXml/itemProps3.xml><?xml version="1.0" encoding="utf-8"?>
<ds:datastoreItem xmlns:ds="http://schemas.openxmlformats.org/officeDocument/2006/customXml" ds:itemID="{E152A64B-017C-4030-8816-E230AB87B0A1}">
  <ds:schemaRefs>
    <ds:schemaRef ds:uri="5b788529-83d2-44f0-aab3-276c40e80009"/>
    <ds:schemaRef ds:uri="92de8e7f-628c-46bd-8ebc-c1d45995a7c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TotalTime>
  <Words>1011</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Avenir</vt:lpstr>
      <vt:lpstr>Avenir Book</vt:lpstr>
      <vt:lpstr>Avenir Next LT Pro</vt:lpstr>
      <vt:lpstr>Calibri</vt:lpstr>
      <vt:lpstr>Calibri Light</vt:lpstr>
      <vt:lpstr>DM Sans 14pt</vt:lpstr>
      <vt:lpstr>Office Theme</vt:lpstr>
      <vt:lpstr>PowerPoint Presentation</vt:lpstr>
      <vt:lpstr>About The Talent Labs</vt:lpstr>
      <vt:lpstr>PowerPoint Presentation</vt:lpstr>
      <vt:lpstr>Top Priorities for TA in 2026</vt:lpstr>
      <vt:lpstr>Agencies Still Matter.</vt:lpstr>
      <vt:lpstr>Clients Are Becoming More Selective.</vt:lpstr>
      <vt:lpstr>PowerPoint Presentation</vt:lpstr>
      <vt:lpstr>The Bar  Is Higher.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Sharpe</dc:creator>
  <cp:lastModifiedBy>Emma Mirrington</cp:lastModifiedBy>
  <cp:revision>7</cp:revision>
  <cp:lastPrinted>2025-02-17T14:44:56Z</cp:lastPrinted>
  <dcterms:created xsi:type="dcterms:W3CDTF">2024-06-12T17:00:07Z</dcterms:created>
  <dcterms:modified xsi:type="dcterms:W3CDTF">2026-06-22T14:29:56Z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0x0101005774A88896DE0348A183215639F1BE84</vt:lpwstr>
  </property>
  <property fmtid="{D5CDD505-2E9C-101B-9397-08002B2CF9AE}" pid="3" name="MediaServiceImageTags">
    <vt:lpwstr/>
  </property>
</Properties>
</file>