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Plus Jakarta Sans" panose="020B0604020202020204" charset="0"/>
      <p:regular r:id="rId20"/>
      <p:bold r:id="rId21"/>
      <p:italic r:id="rId22"/>
      <p:boldItalic r:id="rId23"/>
    </p:embeddedFont>
    <p:embeddedFont>
      <p:font typeface="Plus Jakarta Sans Medium" panose="020B0604020202020204" charset="0"/>
      <p:regular r:id="rId24"/>
      <p:bold r:id="rId25"/>
      <p:italic r:id="rId26"/>
      <p:boldItalic r:id="rId27"/>
    </p:embeddedFont>
    <p:embeddedFont>
      <p:font typeface="Plus Jakarta Sans SemiBold"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5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So across a very broad range of clients that we work with, the agencies that are doing best have a few critical things in common when it comes to their candidate attraction strategies, and that’s what I’m going to talk about today.</a:t>
            </a:r>
            <a:endParaRPr sz="1200">
              <a:solidFill>
                <a:schemeClr val="dk1"/>
              </a:solidFill>
            </a:endParaRPr>
          </a:p>
          <a:p>
            <a:pPr marL="0" lvl="0" indent="0" algn="l" rtl="0">
              <a:lnSpc>
                <a:spcPct val="115000"/>
              </a:lnSpc>
              <a:spcBef>
                <a:spcPts val="800"/>
              </a:spcBef>
              <a:spcAft>
                <a:spcPts val="800"/>
              </a:spcAft>
              <a:buNone/>
            </a:pPr>
            <a:endParaRPr sz="12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ef4d66cc9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ef4d66cc9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800"/>
              </a:spcAft>
              <a:buClr>
                <a:schemeClr val="dk1"/>
              </a:buClr>
              <a:buSzPts val="1100"/>
              <a:buFont typeface="Arial"/>
              <a:buNone/>
            </a:pPr>
            <a:endParaRPr sz="1200" b="1">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ef4d66cc90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ef4d66cc90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800"/>
              </a:spcAft>
              <a:buClr>
                <a:schemeClr val="dk1"/>
              </a:buClr>
              <a:buSzPts val="1100"/>
              <a:buFont typeface="Arial"/>
              <a:buNone/>
            </a:pPr>
            <a:endParaRPr sz="1200" b="1">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ef4d66cc90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ef4d66cc90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800"/>
              </a:spcAft>
              <a:buClr>
                <a:schemeClr val="dk1"/>
              </a:buClr>
              <a:buSzPts val="1100"/>
              <a:buFont typeface="Arial"/>
              <a:buNone/>
            </a:pPr>
            <a:endParaRPr sz="1200" b="1">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ef4d66cc90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ef4d66cc9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Nothing looks expensive when it works.  Everything looks expensive when it doesn’t.</a:t>
            </a:r>
            <a:endParaRPr sz="1200">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 sz="1200">
                <a:solidFill>
                  <a:schemeClr val="dk1"/>
                </a:solidFill>
              </a:rPr>
              <a:t>No secret pricing’s going up.  Inflationary pressure affects everyone.</a:t>
            </a:r>
            <a:endParaRPr sz="1200">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 sz="1200">
                <a:solidFill>
                  <a:schemeClr val="dk1"/>
                </a:solidFill>
              </a:rPr>
              <a:t>So with prices going up, now’s the time to look even more carefully at ROI.</a:t>
            </a:r>
            <a:endParaRPr sz="1200">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 sz="1200">
                <a:solidFill>
                  <a:schemeClr val="dk1"/>
                </a:solidFill>
              </a:rPr>
              <a:t>Because in reality, nothing in the job board world looks expensive when it’s working and generating placeable candidates.  And absolutely everything looks expensive when it doesn’t.</a:t>
            </a:r>
            <a:endParaRPr sz="1200">
              <a:solidFill>
                <a:schemeClr val="dk1"/>
              </a:solidFill>
            </a:endParaRPr>
          </a:p>
          <a:p>
            <a:pPr marL="0" lvl="0" indent="0" algn="l" rtl="0">
              <a:lnSpc>
                <a:spcPct val="115000"/>
              </a:lnSpc>
              <a:spcBef>
                <a:spcPts val="800"/>
              </a:spcBef>
              <a:spcAft>
                <a:spcPts val="800"/>
              </a:spcAft>
              <a:buClr>
                <a:schemeClr val="dk1"/>
              </a:buClr>
              <a:buSzPts val="1100"/>
              <a:buFont typeface="Arial"/>
              <a:buNone/>
            </a:pPr>
            <a:r>
              <a:rPr lang="en" sz="1200">
                <a:solidFill>
                  <a:schemeClr val="dk1"/>
                </a:solidFill>
              </a:rPr>
              <a:t>Antidote to rising costs, is only buying things that work.</a:t>
            </a:r>
            <a:endParaRPr sz="12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ef4d66cc90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ef4d66cc90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800"/>
              </a:spcAft>
              <a:buClr>
                <a:schemeClr val="dk1"/>
              </a:buClr>
              <a:buSzPts val="1100"/>
              <a:buFont typeface="Arial"/>
              <a:buNone/>
            </a:pPr>
            <a:endParaRPr sz="12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ef4d66cc90_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ef4d66cc90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800"/>
              </a:spcAft>
              <a:buNone/>
            </a:pPr>
            <a:r>
              <a:rPr lang="en" sz="1200">
                <a:solidFill>
                  <a:schemeClr val="dk1"/>
                </a:solidFill>
              </a:rPr>
              <a:t>Here’s the sorts of results we’re seeing in the market</a:t>
            </a:r>
            <a:endParaRPr sz="12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ef4d66cc90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ef4d66cc90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800"/>
              </a:spcAft>
              <a:buClr>
                <a:schemeClr val="dk1"/>
              </a:buClr>
              <a:buSzPts val="1100"/>
              <a:buFont typeface="Arial"/>
              <a:buNone/>
            </a:pPr>
            <a:endParaRPr sz="1200" b="1">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ef4d66cc90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ef4d66cc90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Getting slowed down is a big deal, because the market’s moving fast.</a:t>
            </a:r>
            <a:endParaRPr sz="1200">
              <a:solidFill>
                <a:schemeClr val="dk1"/>
              </a:solidFill>
            </a:endParaRPr>
          </a:p>
          <a:p>
            <a:pPr marL="0" lvl="0" indent="0" algn="l" rtl="0">
              <a:lnSpc>
                <a:spcPct val="115000"/>
              </a:lnSpc>
              <a:spcBef>
                <a:spcPts val="800"/>
              </a:spcBef>
              <a:spcAft>
                <a:spcPts val="800"/>
              </a:spcAft>
              <a:buClr>
                <a:schemeClr val="dk1"/>
              </a:buClr>
              <a:buSzPts val="1100"/>
              <a:buFont typeface="Arial"/>
              <a:buNone/>
            </a:pPr>
            <a:r>
              <a:rPr lang="en" sz="1200">
                <a:solidFill>
                  <a:schemeClr val="dk1"/>
                </a:solidFill>
              </a:rPr>
              <a:t>Some of you may have missed an opportunity recently to buy something because you weren’t confident the team would make the most of it.  If the product’s objectively better, where’s the problem?</a:t>
            </a:r>
            <a:endParaRPr sz="12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d1f1cc642e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d1f1cc642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800"/>
              </a:spcAft>
              <a:buNone/>
            </a:pPr>
            <a:endParaRPr sz="1200"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ef4d66cc90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ef4d66cc9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800"/>
              </a:spcAft>
              <a:buClr>
                <a:schemeClr val="dk1"/>
              </a:buClr>
              <a:buSzPts val="1100"/>
              <a:buFont typeface="Arial"/>
              <a:buNone/>
            </a:pPr>
            <a:endParaRPr sz="1200" b="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ef4d66cc90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ef4d66cc90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Insight - 12 months ago - we built tools for Indeed adverts.</a:t>
            </a:r>
            <a:endParaRPr sz="1200">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 sz="1200">
                <a:solidFill>
                  <a:schemeClr val="dk1"/>
                </a:solidFill>
              </a:rPr>
              <a:t>2 things: Indeed’s algorithm, and candidates.  Goal: give best chance of success.</a:t>
            </a:r>
            <a:endParaRPr sz="1200">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 sz="1200">
                <a:solidFill>
                  <a:schemeClr val="dk1"/>
                </a:solidFill>
              </a:rPr>
              <a:t>Prompted by the knowledge that Indeed have been prioritising candidate experience.  Quality content gets prioritised.</a:t>
            </a:r>
            <a:endParaRPr sz="1200">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 sz="1200">
                <a:solidFill>
                  <a:schemeClr val="dk1"/>
                </a:solidFill>
              </a:rPr>
              <a:t>We built the tools, ready for launch, test batch of 20,000 jobs.</a:t>
            </a:r>
            <a:endParaRPr sz="1200">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 sz="1200">
                <a:solidFill>
                  <a:schemeClr val="dk1"/>
                </a:solidFill>
              </a:rPr>
              <a:t>NOW for context… does a number of things… formatting, structure, info, schema, diversity, compliance…</a:t>
            </a:r>
            <a:endParaRPr sz="1200">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 sz="1200">
                <a:solidFill>
                  <a:schemeClr val="dk1"/>
                </a:solidFill>
              </a:rPr>
              <a:t>And we knew there was a big opportunity, BUT even we were surprised…</a:t>
            </a:r>
            <a:endParaRPr sz="1200">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 sz="1200">
                <a:solidFill>
                  <a:schemeClr val="dk1"/>
                </a:solidFill>
              </a:rPr>
              <a:t>80% of jobs didn’t pass a basic spelling and grammar check.</a:t>
            </a:r>
            <a:endParaRPr sz="1200">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 sz="1200">
                <a:solidFill>
                  <a:schemeClr val="dk1"/>
                </a:solidFill>
              </a:rPr>
              <a:t>Asked ourselves… is it that recruiters are just BAD AT SPELLING?  Or BROADER PROBLEM? Or an ATTITUDE to job content that’s restricting performance?</a:t>
            </a:r>
            <a:endParaRPr sz="1200">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 sz="1200">
                <a:solidFill>
                  <a:schemeClr val="dk1"/>
                </a:solidFill>
              </a:rPr>
              <a:t>Dug further… found out that majority missing key information.  Either from the platform’s perspective - algorithm - or the candidate’s.  Location, salary, job title, description, key information.</a:t>
            </a:r>
            <a:endParaRPr sz="1200">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 sz="1200">
                <a:solidFill>
                  <a:schemeClr val="dk1"/>
                </a:solidFill>
              </a:rPr>
              <a:t>“Fast and easy” was taking precedent over “precise and valuable.”</a:t>
            </a:r>
            <a:endParaRPr sz="1200">
              <a:solidFill>
                <a:schemeClr val="dk1"/>
              </a:solidFill>
            </a:endParaRPr>
          </a:p>
          <a:p>
            <a:pPr marL="0" lvl="0" indent="0" algn="l" rtl="0">
              <a:lnSpc>
                <a:spcPct val="115000"/>
              </a:lnSpc>
              <a:spcBef>
                <a:spcPts val="800"/>
              </a:spcBef>
              <a:spcAft>
                <a:spcPts val="800"/>
              </a:spcAft>
              <a:buClr>
                <a:schemeClr val="dk1"/>
              </a:buClr>
              <a:buSzPts val="1100"/>
              <a:buFont typeface="Arial"/>
              <a:buNone/>
            </a:pPr>
            <a:r>
              <a:rPr lang="en" sz="1200">
                <a:solidFill>
                  <a:schemeClr val="dk1"/>
                </a:solidFill>
              </a:rPr>
              <a:t>Now that’s a basic mistake that most people are making.  Which means there’s a huge opportunity to gain a competitive edge.</a:t>
            </a: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ef4d66cc90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ef4d66cc90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800"/>
              </a:spcAft>
              <a:buClr>
                <a:schemeClr val="dk1"/>
              </a:buClr>
              <a:buSzPts val="1100"/>
              <a:buFont typeface="Arial"/>
              <a:buNone/>
            </a:pPr>
            <a:endParaRPr sz="1200" b="1">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ef4d66cc90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ef4d66cc90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majority of the market is bad at this.   Which means that…</a:t>
            </a:r>
            <a:endParaRPr sz="1200">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 sz="1200">
                <a:solidFill>
                  <a:schemeClr val="dk1"/>
                </a:solidFill>
              </a:rPr>
              <a:t>Ensuring that your content is of a basic standard quality… puts you in the top 50% of adverts.</a:t>
            </a:r>
            <a:endParaRPr sz="1200">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 sz="1200">
                <a:solidFill>
                  <a:schemeClr val="dk1"/>
                </a:solidFill>
              </a:rPr>
              <a:t>Investing in adverts that are consistent, information-filled, and tailored to both candidates and the platform that they go on… puts you in the top 10%.</a:t>
            </a:r>
            <a:endParaRPr sz="1200">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 sz="1200">
                <a:solidFill>
                  <a:schemeClr val="dk1"/>
                </a:solidFill>
              </a:rPr>
              <a:t>are you treating your INPUT with the same scrutiny as you do the OUTPUT?</a:t>
            </a:r>
            <a:endParaRPr sz="1200">
              <a:solidFill>
                <a:schemeClr val="dk1"/>
              </a:solidFill>
            </a:endParaRPr>
          </a:p>
          <a:p>
            <a:pPr marL="0" lvl="0" indent="0" algn="l" rtl="0">
              <a:lnSpc>
                <a:spcPct val="115000"/>
              </a:lnSpc>
              <a:spcBef>
                <a:spcPts val="800"/>
              </a:spcBef>
              <a:spcAft>
                <a:spcPts val="800"/>
              </a:spcAft>
              <a:buClr>
                <a:schemeClr val="dk1"/>
              </a:buClr>
              <a:buSzPts val="1100"/>
              <a:buFont typeface="Arial"/>
              <a:buNone/>
            </a:pPr>
            <a:r>
              <a:rPr lang="en" sz="1200">
                <a:solidFill>
                  <a:schemeClr val="dk1"/>
                </a:solidFill>
              </a:rPr>
              <a:t>A very practical question would be, when was the last time an expert in your business actually quality-checked the job posting process?  Or the candidate sourcing process?  Or the prompts being used to drive AI?</a:t>
            </a:r>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ef4d66cc9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ef4d66cc9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800"/>
              </a:spcAft>
              <a:buClr>
                <a:schemeClr val="dk1"/>
              </a:buClr>
              <a:buSzPts val="1100"/>
              <a:buFont typeface="Arial"/>
              <a:buNone/>
            </a:pPr>
            <a:endParaRPr sz="1200" b="1">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ef4d66cc90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ef4d66cc90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800"/>
              </a:spcAft>
              <a:buClr>
                <a:schemeClr val="dk1"/>
              </a:buClr>
              <a:buSzPts val="1100"/>
              <a:buFont typeface="Arial"/>
              <a:buNone/>
            </a:pPr>
            <a:endParaRPr sz="1200" b="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ef4d66cc90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ef4d66cc90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b="1">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 sz="1200">
                <a:solidFill>
                  <a:schemeClr val="dk1"/>
                </a:solidFill>
              </a:rPr>
              <a:t>You might be thinking “who cares” or “what difference is it going to make”.  We regularly increase the ROI clients get from Indeed by 30-40% within 12 weeks.  Transformational stuff.</a:t>
            </a:r>
            <a:endParaRPr sz="1200">
              <a:solidFill>
                <a:schemeClr val="dk1"/>
              </a:solidFill>
            </a:endParaRPr>
          </a:p>
          <a:p>
            <a:pPr marL="0" lvl="0" indent="0" algn="l" rtl="0">
              <a:lnSpc>
                <a:spcPct val="115000"/>
              </a:lnSpc>
              <a:spcBef>
                <a:spcPts val="800"/>
              </a:spcBef>
              <a:spcAft>
                <a:spcPts val="800"/>
              </a:spcAft>
              <a:buClr>
                <a:schemeClr val="dk1"/>
              </a:buClr>
              <a:buSzPts val="1100"/>
              <a:buFont typeface="Arial"/>
              <a:buNone/>
            </a:pPr>
            <a:r>
              <a:rPr lang="en" sz="1200">
                <a:solidFill>
                  <a:schemeClr val="dk1"/>
                </a:solidFill>
              </a:rPr>
              <a:t>The job boards change their visibility algorithms all the time.  Indeed made a change which massively boosted post-cost level addresses.  Most recruitment firms fell behind because they either didn’t know, or weren’t prepared to change their processes.  Lost out on a roughly 20% boost.</a:t>
            </a:r>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66DB"/>
        </a:solidFill>
        <a:effectLst/>
      </p:bgPr>
    </p:bg>
    <p:spTree>
      <p:nvGrpSpPr>
        <p:cNvPr id="1" name="Shape 53"/>
        <p:cNvGrpSpPr/>
        <p:nvPr/>
      </p:nvGrpSpPr>
      <p:grpSpPr>
        <a:xfrm>
          <a:off x="0" y="0"/>
          <a:ext cx="0" cy="0"/>
          <a:chOff x="0" y="0"/>
          <a:chExt cx="0" cy="0"/>
        </a:xfrm>
      </p:grpSpPr>
      <p:pic>
        <p:nvPicPr>
          <p:cNvPr id="54" name="Google Shape;54;p13" title="talent-nexus-logo-stacked-light.png"/>
          <p:cNvPicPr preferRelativeResize="0"/>
          <p:nvPr/>
        </p:nvPicPr>
        <p:blipFill>
          <a:blip r:embed="rId3">
            <a:alphaModFix/>
          </a:blip>
          <a:stretch>
            <a:fillRect/>
          </a:stretch>
        </p:blipFill>
        <p:spPr>
          <a:xfrm>
            <a:off x="4021159" y="416247"/>
            <a:ext cx="1101671" cy="554100"/>
          </a:xfrm>
          <a:prstGeom prst="rect">
            <a:avLst/>
          </a:prstGeom>
          <a:noFill/>
          <a:ln>
            <a:noFill/>
          </a:ln>
        </p:spPr>
      </p:pic>
      <p:pic>
        <p:nvPicPr>
          <p:cNvPr id="55" name="Google Shape;55;p13" title="Vector-6.png"/>
          <p:cNvPicPr preferRelativeResize="0"/>
          <p:nvPr/>
        </p:nvPicPr>
        <p:blipFill>
          <a:blip r:embed="rId4">
            <a:alphaModFix amt="70000"/>
          </a:blip>
          <a:stretch>
            <a:fillRect/>
          </a:stretch>
        </p:blipFill>
        <p:spPr>
          <a:xfrm>
            <a:off x="5959950" y="-1495900"/>
            <a:ext cx="6854098" cy="6837395"/>
          </a:xfrm>
          <a:prstGeom prst="rect">
            <a:avLst/>
          </a:prstGeom>
          <a:noFill/>
          <a:ln>
            <a:noFill/>
          </a:ln>
        </p:spPr>
      </p:pic>
      <p:sp>
        <p:nvSpPr>
          <p:cNvPr id="56" name="Google Shape;56;p13"/>
          <p:cNvSpPr txBox="1"/>
          <p:nvPr/>
        </p:nvSpPr>
        <p:spPr>
          <a:xfrm>
            <a:off x="1040825" y="1817550"/>
            <a:ext cx="7062300" cy="754200"/>
          </a:xfrm>
          <a:prstGeom prst="rect">
            <a:avLst/>
          </a:prstGeom>
          <a:noFill/>
          <a:ln>
            <a:noFill/>
          </a:ln>
        </p:spPr>
        <p:txBody>
          <a:bodyPr spcFirstLastPara="1" wrap="square" lIns="91425" tIns="91425" rIns="91425" bIns="91425" anchor="b" anchorCtr="0">
            <a:spAutoFit/>
          </a:bodyPr>
          <a:lstStyle/>
          <a:p>
            <a:pPr marL="0" lvl="0" indent="0" algn="ctr" rtl="0">
              <a:spcBef>
                <a:spcPts val="0"/>
              </a:spcBef>
              <a:spcAft>
                <a:spcPts val="0"/>
              </a:spcAft>
              <a:buNone/>
            </a:pPr>
            <a:r>
              <a:rPr lang="en" sz="3700" b="1">
                <a:solidFill>
                  <a:schemeClr val="lt1"/>
                </a:solidFill>
                <a:latin typeface="Plus Jakarta Sans"/>
                <a:ea typeface="Plus Jakarta Sans"/>
                <a:cs typeface="Plus Jakarta Sans"/>
                <a:sym typeface="Plus Jakarta Sans"/>
              </a:rPr>
              <a:t>‘Headlines from the Frontline’</a:t>
            </a:r>
            <a:endParaRPr sz="3700" b="1">
              <a:solidFill>
                <a:schemeClr val="lt1"/>
              </a:solidFill>
              <a:latin typeface="Plus Jakarta Sans"/>
              <a:ea typeface="Plus Jakarta Sans"/>
              <a:cs typeface="Plus Jakarta Sans"/>
              <a:sym typeface="Plus Jakarta Sans"/>
            </a:endParaRPr>
          </a:p>
        </p:txBody>
      </p:sp>
      <p:sp>
        <p:nvSpPr>
          <p:cNvPr id="57" name="Google Shape;57;p13"/>
          <p:cNvSpPr txBox="1"/>
          <p:nvPr/>
        </p:nvSpPr>
        <p:spPr>
          <a:xfrm>
            <a:off x="1040838" y="2672525"/>
            <a:ext cx="70623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solidFill>
                  <a:srgbClr val="E7EEFB"/>
                </a:solidFill>
                <a:latin typeface="Plus Jakarta Sans"/>
                <a:ea typeface="Plus Jakarta Sans"/>
                <a:cs typeface="Plus Jakarta Sans"/>
                <a:sym typeface="Plus Jakarta Sans"/>
              </a:rPr>
              <a:t>Insights from 1,000 recruitment teams</a:t>
            </a:r>
            <a:endParaRPr sz="2400" b="1">
              <a:solidFill>
                <a:srgbClr val="E7EEFB"/>
              </a:solidFill>
              <a:latin typeface="Plus Jakarta Sans"/>
              <a:ea typeface="Plus Jakarta Sans"/>
              <a:cs typeface="Plus Jakarta Sans"/>
              <a:sym typeface="Plus Jakarta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txBox="1"/>
          <p:nvPr/>
        </p:nvSpPr>
        <p:spPr>
          <a:xfrm>
            <a:off x="8423750" y="180000"/>
            <a:ext cx="548700" cy="34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a:solidFill>
                  <a:srgbClr val="010B32"/>
                </a:solidFill>
                <a:latin typeface="Plus Jakarta Sans Medium"/>
                <a:ea typeface="Plus Jakarta Sans Medium"/>
                <a:cs typeface="Plus Jakarta Sans Medium"/>
                <a:sym typeface="Plus Jakarta Sans Medium"/>
              </a:rPr>
              <a:t>10</a:t>
            </a:fld>
            <a:endParaRPr sz="1100">
              <a:solidFill>
                <a:srgbClr val="010B32"/>
              </a:solidFill>
              <a:latin typeface="Plus Jakarta Sans Medium"/>
              <a:ea typeface="Plus Jakarta Sans Medium"/>
              <a:cs typeface="Plus Jakarta Sans Medium"/>
              <a:sym typeface="Plus Jakarta Sans Medium"/>
            </a:endParaRPr>
          </a:p>
        </p:txBody>
      </p:sp>
      <p:sp>
        <p:nvSpPr>
          <p:cNvPr id="154" name="Google Shape;154;p22"/>
          <p:cNvSpPr txBox="1"/>
          <p:nvPr/>
        </p:nvSpPr>
        <p:spPr>
          <a:xfrm>
            <a:off x="1554800" y="1671775"/>
            <a:ext cx="66720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i="1">
                <a:solidFill>
                  <a:srgbClr val="010B32"/>
                </a:solidFill>
                <a:latin typeface="Plus Jakarta Sans SemiBold"/>
                <a:ea typeface="Plus Jakarta Sans SemiBold"/>
                <a:cs typeface="Plus Jakarta Sans SemiBold"/>
                <a:sym typeface="Plus Jakarta Sans SemiBold"/>
              </a:rPr>
              <a:t>AI adoption is driven by suppliers, not customers.</a:t>
            </a:r>
            <a:endParaRPr sz="2200" i="1">
              <a:solidFill>
                <a:srgbClr val="010B32"/>
              </a:solidFill>
              <a:latin typeface="Plus Jakarta Sans"/>
              <a:ea typeface="Plus Jakarta Sans"/>
              <a:cs typeface="Plus Jakarta Sans"/>
              <a:sym typeface="Plus Jakarta Sans"/>
            </a:endParaRPr>
          </a:p>
        </p:txBody>
      </p:sp>
      <p:sp>
        <p:nvSpPr>
          <p:cNvPr id="155" name="Google Shape;155;p22"/>
          <p:cNvSpPr txBox="1"/>
          <p:nvPr/>
        </p:nvSpPr>
        <p:spPr>
          <a:xfrm>
            <a:off x="3989638" y="2903500"/>
            <a:ext cx="47328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2766DB"/>
                </a:solidFill>
                <a:latin typeface="Plus Jakarta Sans SemiBold"/>
                <a:ea typeface="Plus Jakarta Sans SemiBold"/>
                <a:cs typeface="Plus Jakarta Sans SemiBold"/>
                <a:sym typeface="Plus Jakarta Sans SemiBold"/>
              </a:rPr>
              <a:t>Analysis of 6 months of LinkedIn RPS+</a:t>
            </a:r>
            <a:endParaRPr sz="1300">
              <a:solidFill>
                <a:srgbClr val="2766DB"/>
              </a:solidFill>
              <a:latin typeface="Plus Jakarta Sans SemiBold"/>
              <a:ea typeface="Plus Jakarta Sans SemiBold"/>
              <a:cs typeface="Plus Jakarta Sans SemiBold"/>
              <a:sym typeface="Plus Jakarta Sans SemiBold"/>
            </a:endParaRPr>
          </a:p>
          <a:p>
            <a:pPr marL="0" lvl="0" indent="0" algn="l" rtl="0">
              <a:spcBef>
                <a:spcPts val="0"/>
              </a:spcBef>
              <a:spcAft>
                <a:spcPts val="0"/>
              </a:spcAft>
              <a:buNone/>
            </a:pPr>
            <a:r>
              <a:rPr lang="en" sz="1300">
                <a:solidFill>
                  <a:srgbClr val="2766DB"/>
                </a:solidFill>
                <a:latin typeface="Plus Jakarta Sans SemiBold"/>
                <a:ea typeface="Plus Jakarta Sans SemiBold"/>
                <a:cs typeface="Plus Jakarta Sans SemiBold"/>
                <a:sym typeface="Plus Jakarta Sans SemiBold"/>
              </a:rPr>
              <a:t>and Indeed Smart Sourcing adoption.</a:t>
            </a:r>
            <a:endParaRPr sz="1000">
              <a:solidFill>
                <a:srgbClr val="2766DB"/>
              </a:solidFill>
              <a:latin typeface="Plus Jakarta Sans"/>
              <a:ea typeface="Plus Jakarta Sans"/>
              <a:cs typeface="Plus Jakarta Sans"/>
              <a:sym typeface="Plus Jakarta Sans"/>
            </a:endParaRPr>
          </a:p>
        </p:txBody>
      </p:sp>
      <p:pic>
        <p:nvPicPr>
          <p:cNvPr id="156" name="Google Shape;156;p22" title="talent-nexus-logo-dark.png"/>
          <p:cNvPicPr preferRelativeResize="0"/>
          <p:nvPr/>
        </p:nvPicPr>
        <p:blipFill>
          <a:blip r:embed="rId3">
            <a:alphaModFix/>
          </a:blip>
          <a:stretch>
            <a:fillRect/>
          </a:stretch>
        </p:blipFill>
        <p:spPr>
          <a:xfrm>
            <a:off x="352775" y="281900"/>
            <a:ext cx="1139124" cy="142100"/>
          </a:xfrm>
          <a:prstGeom prst="rect">
            <a:avLst/>
          </a:prstGeom>
          <a:noFill/>
          <a:ln>
            <a:noFill/>
          </a:ln>
        </p:spPr>
      </p:pic>
      <p:pic>
        <p:nvPicPr>
          <p:cNvPr id="157" name="Google Shape;157;p22" title="Vector-6.png"/>
          <p:cNvPicPr preferRelativeResize="0"/>
          <p:nvPr/>
        </p:nvPicPr>
        <p:blipFill>
          <a:blip r:embed="rId4">
            <a:alphaModFix amt="80000"/>
          </a:blip>
          <a:stretch>
            <a:fillRect/>
          </a:stretch>
        </p:blipFill>
        <p:spPr>
          <a:xfrm>
            <a:off x="5959950" y="-1495900"/>
            <a:ext cx="6854098" cy="6837395"/>
          </a:xfrm>
          <a:prstGeom prst="rect">
            <a:avLst/>
          </a:prstGeom>
          <a:noFill/>
          <a:ln>
            <a:noFill/>
          </a:ln>
        </p:spPr>
      </p:pic>
      <p:pic>
        <p:nvPicPr>
          <p:cNvPr id="158" name="Google Shape;158;p22" title="quote.png"/>
          <p:cNvPicPr preferRelativeResize="0"/>
          <p:nvPr/>
        </p:nvPicPr>
        <p:blipFill>
          <a:blip r:embed="rId5">
            <a:alphaModFix/>
          </a:blip>
          <a:stretch>
            <a:fillRect/>
          </a:stretch>
        </p:blipFill>
        <p:spPr>
          <a:xfrm>
            <a:off x="907725" y="1641725"/>
            <a:ext cx="376754" cy="345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p:nvPr/>
        </p:nvSpPr>
        <p:spPr>
          <a:xfrm>
            <a:off x="886758" y="1606758"/>
            <a:ext cx="2543400" cy="1712400"/>
          </a:xfrm>
          <a:prstGeom prst="roundRect">
            <a:avLst>
              <a:gd name="adj" fmla="val 8284"/>
            </a:avLst>
          </a:prstGeom>
          <a:solidFill>
            <a:srgbClr val="2362D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endParaRPr>
          </a:p>
        </p:txBody>
      </p:sp>
      <p:sp>
        <p:nvSpPr>
          <p:cNvPr id="164" name="Google Shape;164;p23"/>
          <p:cNvSpPr txBox="1"/>
          <p:nvPr/>
        </p:nvSpPr>
        <p:spPr>
          <a:xfrm>
            <a:off x="8423750" y="180000"/>
            <a:ext cx="548700" cy="34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a:solidFill>
                  <a:srgbClr val="010B32"/>
                </a:solidFill>
                <a:latin typeface="Plus Jakarta Sans Medium"/>
                <a:ea typeface="Plus Jakarta Sans Medium"/>
                <a:cs typeface="Plus Jakarta Sans Medium"/>
                <a:sym typeface="Plus Jakarta Sans Medium"/>
              </a:rPr>
              <a:t>11</a:t>
            </a:fld>
            <a:endParaRPr sz="1100">
              <a:solidFill>
                <a:srgbClr val="010B32"/>
              </a:solidFill>
              <a:latin typeface="Plus Jakarta Sans Medium"/>
              <a:ea typeface="Plus Jakarta Sans Medium"/>
              <a:cs typeface="Plus Jakarta Sans Medium"/>
              <a:sym typeface="Plus Jakarta Sans Medium"/>
            </a:endParaRPr>
          </a:p>
        </p:txBody>
      </p:sp>
      <p:pic>
        <p:nvPicPr>
          <p:cNvPr id="165" name="Google Shape;165;p23" title="talent-nexus-logo-dark.png"/>
          <p:cNvPicPr preferRelativeResize="0"/>
          <p:nvPr/>
        </p:nvPicPr>
        <p:blipFill>
          <a:blip r:embed="rId3">
            <a:alphaModFix/>
          </a:blip>
          <a:stretch>
            <a:fillRect/>
          </a:stretch>
        </p:blipFill>
        <p:spPr>
          <a:xfrm>
            <a:off x="352775" y="281900"/>
            <a:ext cx="1139124" cy="142100"/>
          </a:xfrm>
          <a:prstGeom prst="rect">
            <a:avLst/>
          </a:prstGeom>
          <a:noFill/>
          <a:ln>
            <a:noFill/>
          </a:ln>
        </p:spPr>
      </p:pic>
      <p:pic>
        <p:nvPicPr>
          <p:cNvPr id="166" name="Google Shape;166;p23" title="Vector-6.png"/>
          <p:cNvPicPr preferRelativeResize="0"/>
          <p:nvPr/>
        </p:nvPicPr>
        <p:blipFill>
          <a:blip r:embed="rId4">
            <a:alphaModFix amt="80000"/>
          </a:blip>
          <a:stretch>
            <a:fillRect/>
          </a:stretch>
        </p:blipFill>
        <p:spPr>
          <a:xfrm>
            <a:off x="5959950" y="-1495900"/>
            <a:ext cx="6854098" cy="6837395"/>
          </a:xfrm>
          <a:prstGeom prst="rect">
            <a:avLst/>
          </a:prstGeom>
          <a:noFill/>
          <a:ln>
            <a:noFill/>
          </a:ln>
        </p:spPr>
      </p:pic>
      <p:sp>
        <p:nvSpPr>
          <p:cNvPr id="167" name="Google Shape;167;p23"/>
          <p:cNvSpPr txBox="1"/>
          <p:nvPr/>
        </p:nvSpPr>
        <p:spPr>
          <a:xfrm>
            <a:off x="3674459" y="1787441"/>
            <a:ext cx="38616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solidFill>
                  <a:srgbClr val="000A2F"/>
                </a:solidFill>
                <a:latin typeface="Plus Jakarta Sans SemiBold"/>
                <a:ea typeface="Plus Jakarta Sans SemiBold"/>
                <a:cs typeface="Plus Jakarta Sans SemiBold"/>
                <a:sym typeface="Plus Jakarta Sans SemiBold"/>
              </a:rPr>
              <a:t>of LinkedIn renewals in Q3/4 included RPS+ and Hiring Assistant</a:t>
            </a:r>
            <a:endParaRPr sz="1800">
              <a:solidFill>
                <a:srgbClr val="000A2F"/>
              </a:solidFill>
              <a:latin typeface="Plus Jakarta Sans"/>
              <a:ea typeface="Plus Jakarta Sans"/>
              <a:cs typeface="Plus Jakarta Sans"/>
              <a:sym typeface="Plus Jakarta Sans"/>
            </a:endParaRPr>
          </a:p>
        </p:txBody>
      </p:sp>
      <p:sp>
        <p:nvSpPr>
          <p:cNvPr id="168" name="Google Shape;168;p23"/>
          <p:cNvSpPr txBox="1"/>
          <p:nvPr/>
        </p:nvSpPr>
        <p:spPr>
          <a:xfrm>
            <a:off x="1047575" y="1844500"/>
            <a:ext cx="24141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800">
                <a:solidFill>
                  <a:schemeClr val="lt1"/>
                </a:solidFill>
                <a:latin typeface="Plus Jakarta Sans SemiBold"/>
                <a:ea typeface="Plus Jakarta Sans SemiBold"/>
                <a:cs typeface="Plus Jakarta Sans SemiBold"/>
                <a:sym typeface="Plus Jakarta Sans SemiBold"/>
              </a:rPr>
              <a:t>85%</a:t>
            </a:r>
            <a:endParaRPr sz="6000">
              <a:solidFill>
                <a:schemeClr val="lt1"/>
              </a:solidFill>
              <a:latin typeface="Plus Jakarta Sans"/>
              <a:ea typeface="Plus Jakarta Sans"/>
              <a:cs typeface="Plus Jakarta Sans"/>
              <a:sym typeface="Plus Jakart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txBox="1"/>
          <p:nvPr/>
        </p:nvSpPr>
        <p:spPr>
          <a:xfrm>
            <a:off x="434000" y="3367225"/>
            <a:ext cx="7596600" cy="12930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rgbClr val="000A2F"/>
              </a:buClr>
              <a:buSzPts val="2400"/>
              <a:buFont typeface="Plus Jakarta Sans"/>
              <a:buChar char="■"/>
            </a:pPr>
            <a:r>
              <a:rPr lang="en" sz="2400">
                <a:solidFill>
                  <a:srgbClr val="000A2F"/>
                </a:solidFill>
                <a:latin typeface="Plus Jakarta Sans"/>
                <a:ea typeface="Plus Jakarta Sans"/>
                <a:cs typeface="Plus Jakarta Sans"/>
                <a:sym typeface="Plus Jakarta Sans"/>
              </a:rPr>
              <a:t>The major players are in an AI arms race</a:t>
            </a:r>
            <a:endParaRPr sz="2400">
              <a:solidFill>
                <a:srgbClr val="000A2F"/>
              </a:solidFill>
              <a:latin typeface="Plus Jakarta Sans"/>
              <a:ea typeface="Plus Jakarta Sans"/>
              <a:cs typeface="Plus Jakarta Sans"/>
              <a:sym typeface="Plus Jakarta Sans"/>
            </a:endParaRPr>
          </a:p>
          <a:p>
            <a:pPr marL="457200" lvl="0" indent="-381000" algn="l" rtl="0">
              <a:spcBef>
                <a:spcPts val="0"/>
              </a:spcBef>
              <a:spcAft>
                <a:spcPts val="0"/>
              </a:spcAft>
              <a:buClr>
                <a:srgbClr val="000A2F"/>
              </a:buClr>
              <a:buSzPts val="2400"/>
              <a:buFont typeface="Plus Jakarta Sans"/>
              <a:buChar char="■"/>
            </a:pPr>
            <a:r>
              <a:rPr lang="en" sz="2400">
                <a:solidFill>
                  <a:srgbClr val="000A2F"/>
                </a:solidFill>
                <a:latin typeface="Plus Jakarta Sans"/>
                <a:ea typeface="Plus Jakarta Sans"/>
                <a:cs typeface="Plus Jakarta Sans"/>
                <a:sym typeface="Plus Jakarta Sans"/>
              </a:rPr>
              <a:t>All the incentives are geared towards adoption</a:t>
            </a:r>
            <a:endParaRPr sz="2400">
              <a:solidFill>
                <a:srgbClr val="000A2F"/>
              </a:solidFill>
              <a:latin typeface="Plus Jakarta Sans"/>
              <a:ea typeface="Plus Jakarta Sans"/>
              <a:cs typeface="Plus Jakarta Sans"/>
              <a:sym typeface="Plus Jakarta Sans"/>
            </a:endParaRPr>
          </a:p>
          <a:p>
            <a:pPr marL="457200" lvl="0" indent="-381000" algn="l" rtl="0">
              <a:spcBef>
                <a:spcPts val="0"/>
              </a:spcBef>
              <a:spcAft>
                <a:spcPts val="0"/>
              </a:spcAft>
              <a:buClr>
                <a:srgbClr val="000A2F"/>
              </a:buClr>
              <a:buSzPts val="2400"/>
              <a:buFont typeface="Plus Jakarta Sans"/>
              <a:buChar char="■"/>
            </a:pPr>
            <a:r>
              <a:rPr lang="en" sz="2400">
                <a:solidFill>
                  <a:srgbClr val="000A2F"/>
                </a:solidFill>
                <a:latin typeface="Plus Jakarta Sans"/>
                <a:ea typeface="Plus Jakarta Sans"/>
                <a:cs typeface="Plus Jakarta Sans"/>
                <a:sym typeface="Plus Jakarta Sans"/>
              </a:rPr>
              <a:t>Not “if” but “how”.</a:t>
            </a:r>
            <a:endParaRPr sz="2400">
              <a:solidFill>
                <a:srgbClr val="000A2F"/>
              </a:solidFill>
              <a:latin typeface="Plus Jakarta Sans"/>
              <a:ea typeface="Plus Jakarta Sans"/>
              <a:cs typeface="Plus Jakarta Sans"/>
              <a:sym typeface="Plus Jakarta Sans"/>
            </a:endParaRPr>
          </a:p>
        </p:txBody>
      </p:sp>
      <p:sp>
        <p:nvSpPr>
          <p:cNvPr id="174" name="Google Shape;174;p24"/>
          <p:cNvSpPr txBox="1"/>
          <p:nvPr/>
        </p:nvSpPr>
        <p:spPr>
          <a:xfrm>
            <a:off x="8423750" y="180000"/>
            <a:ext cx="548700" cy="34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a:solidFill>
                  <a:srgbClr val="010B32"/>
                </a:solidFill>
                <a:latin typeface="Plus Jakarta Sans Medium"/>
                <a:ea typeface="Plus Jakarta Sans Medium"/>
                <a:cs typeface="Plus Jakarta Sans Medium"/>
                <a:sym typeface="Plus Jakarta Sans Medium"/>
              </a:rPr>
              <a:t>12</a:t>
            </a:fld>
            <a:endParaRPr sz="1100">
              <a:solidFill>
                <a:srgbClr val="010B32"/>
              </a:solidFill>
              <a:latin typeface="Plus Jakarta Sans Medium"/>
              <a:ea typeface="Plus Jakarta Sans Medium"/>
              <a:cs typeface="Plus Jakarta Sans Medium"/>
              <a:sym typeface="Plus Jakarta Sans Medium"/>
            </a:endParaRPr>
          </a:p>
        </p:txBody>
      </p:sp>
      <p:pic>
        <p:nvPicPr>
          <p:cNvPr id="175" name="Google Shape;175;p24" title="talent-nexus-logo-dark.png"/>
          <p:cNvPicPr preferRelativeResize="0"/>
          <p:nvPr/>
        </p:nvPicPr>
        <p:blipFill>
          <a:blip r:embed="rId3">
            <a:alphaModFix/>
          </a:blip>
          <a:stretch>
            <a:fillRect/>
          </a:stretch>
        </p:blipFill>
        <p:spPr>
          <a:xfrm>
            <a:off x="352775" y="281900"/>
            <a:ext cx="1139124" cy="142100"/>
          </a:xfrm>
          <a:prstGeom prst="rect">
            <a:avLst/>
          </a:prstGeom>
          <a:noFill/>
          <a:ln>
            <a:noFill/>
          </a:ln>
        </p:spPr>
      </p:pic>
      <p:pic>
        <p:nvPicPr>
          <p:cNvPr id="176" name="Google Shape;176;p24" title="Vector-6.png"/>
          <p:cNvPicPr preferRelativeResize="0"/>
          <p:nvPr/>
        </p:nvPicPr>
        <p:blipFill>
          <a:blip r:embed="rId4">
            <a:alphaModFix amt="80000"/>
          </a:blip>
          <a:stretch>
            <a:fillRect/>
          </a:stretch>
        </p:blipFill>
        <p:spPr>
          <a:xfrm>
            <a:off x="5959950" y="-1495900"/>
            <a:ext cx="6854098" cy="6837395"/>
          </a:xfrm>
          <a:prstGeom prst="rect">
            <a:avLst/>
          </a:prstGeom>
          <a:noFill/>
          <a:ln>
            <a:noFill/>
          </a:ln>
        </p:spPr>
      </p:pic>
      <p:sp>
        <p:nvSpPr>
          <p:cNvPr id="177" name="Google Shape;177;p24"/>
          <p:cNvSpPr txBox="1"/>
          <p:nvPr/>
        </p:nvSpPr>
        <p:spPr>
          <a:xfrm>
            <a:off x="434000" y="2613025"/>
            <a:ext cx="73044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rgbClr val="2362D7"/>
                </a:solidFill>
                <a:latin typeface="Plus Jakarta Sans"/>
                <a:ea typeface="Plus Jakarta Sans"/>
                <a:cs typeface="Plus Jakarta Sans"/>
                <a:sym typeface="Plus Jakarta Sans"/>
              </a:rPr>
              <a:t>Pressure to adopt</a:t>
            </a:r>
            <a:endParaRPr sz="3700" b="1">
              <a:solidFill>
                <a:srgbClr val="2362D7"/>
              </a:solidFill>
              <a:latin typeface="Plus Jakarta Sans"/>
              <a:ea typeface="Plus Jakarta Sans"/>
              <a:cs typeface="Plus Jakarta Sans"/>
              <a:sym typeface="Plus Jakart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p:nvPr/>
        </p:nvSpPr>
        <p:spPr>
          <a:xfrm>
            <a:off x="3989638" y="2981671"/>
            <a:ext cx="47328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2766DB"/>
                </a:solidFill>
                <a:latin typeface="Plus Jakarta Sans SemiBold"/>
                <a:ea typeface="Plus Jakarta Sans SemiBold"/>
                <a:cs typeface="Plus Jakarta Sans SemiBold"/>
                <a:sym typeface="Plus Jakarta Sans SemiBold"/>
              </a:rPr>
              <a:t>Analysis of onboarding and change management</a:t>
            </a:r>
            <a:endParaRPr sz="1300">
              <a:solidFill>
                <a:srgbClr val="2766DB"/>
              </a:solidFill>
              <a:latin typeface="Plus Jakarta Sans SemiBold"/>
              <a:ea typeface="Plus Jakarta Sans SemiBold"/>
              <a:cs typeface="Plus Jakarta Sans SemiBold"/>
              <a:sym typeface="Plus Jakarta Sans SemiBold"/>
            </a:endParaRPr>
          </a:p>
          <a:p>
            <a:pPr marL="0" lvl="0" indent="0" algn="l" rtl="0">
              <a:spcBef>
                <a:spcPts val="0"/>
              </a:spcBef>
              <a:spcAft>
                <a:spcPts val="0"/>
              </a:spcAft>
              <a:buNone/>
            </a:pPr>
            <a:r>
              <a:rPr lang="en" sz="1300">
                <a:solidFill>
                  <a:srgbClr val="2766DB"/>
                </a:solidFill>
                <a:latin typeface="Plus Jakarta Sans SemiBold"/>
                <a:ea typeface="Plus Jakarta Sans SemiBold"/>
                <a:cs typeface="Plus Jakarta Sans SemiBold"/>
                <a:sym typeface="Plus Jakarta Sans SemiBold"/>
              </a:rPr>
              <a:t>processes in the last 12 months.</a:t>
            </a:r>
            <a:endParaRPr sz="1000">
              <a:solidFill>
                <a:srgbClr val="2766DB"/>
              </a:solidFill>
              <a:latin typeface="Plus Jakarta Sans"/>
              <a:ea typeface="Plus Jakarta Sans"/>
              <a:cs typeface="Plus Jakarta Sans"/>
              <a:sym typeface="Plus Jakarta Sans"/>
            </a:endParaRPr>
          </a:p>
        </p:txBody>
      </p:sp>
      <p:sp>
        <p:nvSpPr>
          <p:cNvPr id="183" name="Google Shape;183;p25"/>
          <p:cNvSpPr txBox="1"/>
          <p:nvPr/>
        </p:nvSpPr>
        <p:spPr>
          <a:xfrm>
            <a:off x="8423750" y="180000"/>
            <a:ext cx="548700" cy="34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a:solidFill>
                  <a:srgbClr val="010B32"/>
                </a:solidFill>
                <a:latin typeface="Plus Jakarta Sans Medium"/>
                <a:ea typeface="Plus Jakarta Sans Medium"/>
                <a:cs typeface="Plus Jakarta Sans Medium"/>
                <a:sym typeface="Plus Jakarta Sans Medium"/>
              </a:rPr>
              <a:t>13</a:t>
            </a:fld>
            <a:endParaRPr sz="1100">
              <a:solidFill>
                <a:srgbClr val="010B32"/>
              </a:solidFill>
              <a:latin typeface="Plus Jakarta Sans Medium"/>
              <a:ea typeface="Plus Jakarta Sans Medium"/>
              <a:cs typeface="Plus Jakarta Sans Medium"/>
              <a:sym typeface="Plus Jakarta Sans Medium"/>
            </a:endParaRPr>
          </a:p>
        </p:txBody>
      </p:sp>
      <p:sp>
        <p:nvSpPr>
          <p:cNvPr id="184" name="Google Shape;184;p25"/>
          <p:cNvSpPr txBox="1"/>
          <p:nvPr/>
        </p:nvSpPr>
        <p:spPr>
          <a:xfrm>
            <a:off x="1554800" y="1671775"/>
            <a:ext cx="70737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i="1">
                <a:solidFill>
                  <a:srgbClr val="010B32"/>
                </a:solidFill>
                <a:latin typeface="Plus Jakarta Sans SemiBold"/>
                <a:ea typeface="Plus Jakarta Sans SemiBold"/>
                <a:cs typeface="Plus Jakarta Sans SemiBold"/>
                <a:sym typeface="Plus Jakarta Sans SemiBold"/>
              </a:rPr>
              <a:t>Productivity is going up, but so are prices, so what’s happening to ROI?</a:t>
            </a:r>
            <a:endParaRPr sz="3000" i="1">
              <a:solidFill>
                <a:srgbClr val="010B32"/>
              </a:solidFill>
              <a:latin typeface="Plus Jakarta Sans SemiBold"/>
              <a:ea typeface="Plus Jakarta Sans SemiBold"/>
              <a:cs typeface="Plus Jakarta Sans SemiBold"/>
              <a:sym typeface="Plus Jakarta Sans SemiBold"/>
            </a:endParaRPr>
          </a:p>
        </p:txBody>
      </p:sp>
      <p:pic>
        <p:nvPicPr>
          <p:cNvPr id="185" name="Google Shape;185;p25" title="talent-nexus-logo-dark.png"/>
          <p:cNvPicPr preferRelativeResize="0"/>
          <p:nvPr/>
        </p:nvPicPr>
        <p:blipFill>
          <a:blip r:embed="rId3">
            <a:alphaModFix/>
          </a:blip>
          <a:stretch>
            <a:fillRect/>
          </a:stretch>
        </p:blipFill>
        <p:spPr>
          <a:xfrm>
            <a:off x="352775" y="281900"/>
            <a:ext cx="1139124" cy="142100"/>
          </a:xfrm>
          <a:prstGeom prst="rect">
            <a:avLst/>
          </a:prstGeom>
          <a:noFill/>
          <a:ln>
            <a:noFill/>
          </a:ln>
        </p:spPr>
      </p:pic>
      <p:pic>
        <p:nvPicPr>
          <p:cNvPr id="186" name="Google Shape;186;p25" title="Vector-6.png"/>
          <p:cNvPicPr preferRelativeResize="0"/>
          <p:nvPr/>
        </p:nvPicPr>
        <p:blipFill>
          <a:blip r:embed="rId4">
            <a:alphaModFix amt="80000"/>
          </a:blip>
          <a:stretch>
            <a:fillRect/>
          </a:stretch>
        </p:blipFill>
        <p:spPr>
          <a:xfrm>
            <a:off x="5959950" y="-1495900"/>
            <a:ext cx="6854098" cy="6837395"/>
          </a:xfrm>
          <a:prstGeom prst="rect">
            <a:avLst/>
          </a:prstGeom>
          <a:noFill/>
          <a:ln>
            <a:noFill/>
          </a:ln>
        </p:spPr>
      </p:pic>
      <p:pic>
        <p:nvPicPr>
          <p:cNvPr id="187" name="Google Shape;187;p25" title="quote.png"/>
          <p:cNvPicPr preferRelativeResize="0"/>
          <p:nvPr/>
        </p:nvPicPr>
        <p:blipFill>
          <a:blip r:embed="rId5">
            <a:alphaModFix/>
          </a:blip>
          <a:stretch>
            <a:fillRect/>
          </a:stretch>
        </p:blipFill>
        <p:spPr>
          <a:xfrm>
            <a:off x="907725" y="1641725"/>
            <a:ext cx="376754" cy="345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6"/>
          <p:cNvSpPr txBox="1"/>
          <p:nvPr/>
        </p:nvSpPr>
        <p:spPr>
          <a:xfrm>
            <a:off x="434000" y="3367225"/>
            <a:ext cx="7596600" cy="12930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rgbClr val="000A2F"/>
              </a:buClr>
              <a:buSzPts val="2400"/>
              <a:buFont typeface="Plus Jakarta Sans"/>
              <a:buChar char="■"/>
            </a:pPr>
            <a:r>
              <a:rPr lang="en" sz="2400">
                <a:solidFill>
                  <a:srgbClr val="000A2F"/>
                </a:solidFill>
                <a:latin typeface="Plus Jakarta Sans"/>
                <a:ea typeface="Plus Jakarta Sans"/>
                <a:cs typeface="Plus Jakarta Sans"/>
                <a:sym typeface="Plus Jakarta Sans"/>
              </a:rPr>
              <a:t>Greater reliance on fewer platforms</a:t>
            </a:r>
            <a:endParaRPr sz="2400">
              <a:solidFill>
                <a:srgbClr val="000A2F"/>
              </a:solidFill>
              <a:latin typeface="Plus Jakarta Sans"/>
              <a:ea typeface="Plus Jakarta Sans"/>
              <a:cs typeface="Plus Jakarta Sans"/>
              <a:sym typeface="Plus Jakarta Sans"/>
            </a:endParaRPr>
          </a:p>
          <a:p>
            <a:pPr marL="457200" lvl="0" indent="-381000" algn="l" rtl="0">
              <a:spcBef>
                <a:spcPts val="0"/>
              </a:spcBef>
              <a:spcAft>
                <a:spcPts val="0"/>
              </a:spcAft>
              <a:buClr>
                <a:srgbClr val="000A2F"/>
              </a:buClr>
              <a:buSzPts val="2400"/>
              <a:buFont typeface="Plus Jakarta Sans"/>
              <a:buChar char="■"/>
            </a:pPr>
            <a:r>
              <a:rPr lang="en" sz="2400">
                <a:solidFill>
                  <a:srgbClr val="000A2F"/>
                </a:solidFill>
                <a:latin typeface="Plus Jakarta Sans"/>
                <a:ea typeface="Plus Jakarta Sans"/>
                <a:cs typeface="Plus Jakarta Sans"/>
                <a:sym typeface="Plus Jakarta Sans"/>
              </a:rPr>
              <a:t>Prices going up</a:t>
            </a:r>
            <a:endParaRPr sz="2400">
              <a:solidFill>
                <a:srgbClr val="000A2F"/>
              </a:solidFill>
              <a:latin typeface="Plus Jakarta Sans"/>
              <a:ea typeface="Plus Jakarta Sans"/>
              <a:cs typeface="Plus Jakarta Sans"/>
              <a:sym typeface="Plus Jakarta Sans"/>
            </a:endParaRPr>
          </a:p>
          <a:p>
            <a:pPr marL="457200" lvl="0" indent="-381000" algn="l" rtl="0">
              <a:spcBef>
                <a:spcPts val="0"/>
              </a:spcBef>
              <a:spcAft>
                <a:spcPts val="0"/>
              </a:spcAft>
              <a:buClr>
                <a:srgbClr val="000A2F"/>
              </a:buClr>
              <a:buSzPts val="2400"/>
              <a:buFont typeface="Plus Jakarta Sans"/>
              <a:buChar char="■"/>
            </a:pPr>
            <a:r>
              <a:rPr lang="en" sz="2400">
                <a:solidFill>
                  <a:srgbClr val="000A2F"/>
                </a:solidFill>
                <a:latin typeface="Plus Jakarta Sans"/>
                <a:ea typeface="Plus Jakarta Sans"/>
                <a:cs typeface="Plus Jakarta Sans"/>
                <a:sym typeface="Plus Jakarta Sans"/>
              </a:rPr>
              <a:t>Proportion of relevant candidates going down</a:t>
            </a:r>
            <a:endParaRPr sz="2400">
              <a:solidFill>
                <a:srgbClr val="000A2F"/>
              </a:solidFill>
              <a:latin typeface="Plus Jakarta Sans"/>
              <a:ea typeface="Plus Jakarta Sans"/>
              <a:cs typeface="Plus Jakarta Sans"/>
              <a:sym typeface="Plus Jakarta Sans"/>
            </a:endParaRPr>
          </a:p>
        </p:txBody>
      </p:sp>
      <p:sp>
        <p:nvSpPr>
          <p:cNvPr id="193" name="Google Shape;193;p26"/>
          <p:cNvSpPr txBox="1"/>
          <p:nvPr/>
        </p:nvSpPr>
        <p:spPr>
          <a:xfrm>
            <a:off x="8423750" y="180000"/>
            <a:ext cx="548700" cy="34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a:solidFill>
                  <a:srgbClr val="010B32"/>
                </a:solidFill>
                <a:latin typeface="Plus Jakarta Sans Medium"/>
                <a:ea typeface="Plus Jakarta Sans Medium"/>
                <a:cs typeface="Plus Jakarta Sans Medium"/>
                <a:sym typeface="Plus Jakarta Sans Medium"/>
              </a:rPr>
              <a:t>14</a:t>
            </a:fld>
            <a:endParaRPr sz="1100">
              <a:solidFill>
                <a:srgbClr val="010B32"/>
              </a:solidFill>
              <a:latin typeface="Plus Jakarta Sans Medium"/>
              <a:ea typeface="Plus Jakarta Sans Medium"/>
              <a:cs typeface="Plus Jakarta Sans Medium"/>
              <a:sym typeface="Plus Jakarta Sans Medium"/>
            </a:endParaRPr>
          </a:p>
        </p:txBody>
      </p:sp>
      <p:pic>
        <p:nvPicPr>
          <p:cNvPr id="194" name="Google Shape;194;p26" title="talent-nexus-logo-dark.png"/>
          <p:cNvPicPr preferRelativeResize="0"/>
          <p:nvPr/>
        </p:nvPicPr>
        <p:blipFill>
          <a:blip r:embed="rId3">
            <a:alphaModFix/>
          </a:blip>
          <a:stretch>
            <a:fillRect/>
          </a:stretch>
        </p:blipFill>
        <p:spPr>
          <a:xfrm>
            <a:off x="352775" y="281900"/>
            <a:ext cx="1139124" cy="142100"/>
          </a:xfrm>
          <a:prstGeom prst="rect">
            <a:avLst/>
          </a:prstGeom>
          <a:noFill/>
          <a:ln>
            <a:noFill/>
          </a:ln>
        </p:spPr>
      </p:pic>
      <p:pic>
        <p:nvPicPr>
          <p:cNvPr id="195" name="Google Shape;195;p26" title="Vector-6.png"/>
          <p:cNvPicPr preferRelativeResize="0"/>
          <p:nvPr/>
        </p:nvPicPr>
        <p:blipFill>
          <a:blip r:embed="rId4">
            <a:alphaModFix amt="80000"/>
          </a:blip>
          <a:stretch>
            <a:fillRect/>
          </a:stretch>
        </p:blipFill>
        <p:spPr>
          <a:xfrm>
            <a:off x="5959950" y="-1495900"/>
            <a:ext cx="6854098" cy="6837395"/>
          </a:xfrm>
          <a:prstGeom prst="rect">
            <a:avLst/>
          </a:prstGeom>
          <a:noFill/>
          <a:ln>
            <a:noFill/>
          </a:ln>
        </p:spPr>
      </p:pic>
      <p:sp>
        <p:nvSpPr>
          <p:cNvPr id="196" name="Google Shape;196;p26"/>
          <p:cNvSpPr txBox="1"/>
          <p:nvPr/>
        </p:nvSpPr>
        <p:spPr>
          <a:xfrm>
            <a:off x="434000" y="2613025"/>
            <a:ext cx="73044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rgbClr val="2362D7"/>
                </a:solidFill>
                <a:latin typeface="Plus Jakarta Sans"/>
                <a:ea typeface="Plus Jakarta Sans"/>
                <a:cs typeface="Plus Jakarta Sans"/>
                <a:sym typeface="Plus Jakarta Sans"/>
              </a:rPr>
              <a:t>Accurately mapping ROI</a:t>
            </a:r>
            <a:endParaRPr sz="3700" b="1">
              <a:solidFill>
                <a:srgbClr val="2362D7"/>
              </a:solidFill>
              <a:latin typeface="Plus Jakarta Sans"/>
              <a:ea typeface="Plus Jakarta Sans"/>
              <a:cs typeface="Plus Jakarta Sans"/>
              <a:sym typeface="Plus Jakarta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7" title="Vector-6.png"/>
          <p:cNvPicPr preferRelativeResize="0"/>
          <p:nvPr/>
        </p:nvPicPr>
        <p:blipFill>
          <a:blip r:embed="rId3">
            <a:alphaModFix amt="80000"/>
          </a:blip>
          <a:stretch>
            <a:fillRect/>
          </a:stretch>
        </p:blipFill>
        <p:spPr>
          <a:xfrm>
            <a:off x="5959950" y="-1495900"/>
            <a:ext cx="6854098" cy="6837395"/>
          </a:xfrm>
          <a:prstGeom prst="rect">
            <a:avLst/>
          </a:prstGeom>
          <a:noFill/>
          <a:ln>
            <a:noFill/>
          </a:ln>
        </p:spPr>
      </p:pic>
      <p:sp>
        <p:nvSpPr>
          <p:cNvPr id="202" name="Google Shape;202;p27"/>
          <p:cNvSpPr txBox="1"/>
          <p:nvPr/>
        </p:nvSpPr>
        <p:spPr>
          <a:xfrm>
            <a:off x="4383150" y="2685413"/>
            <a:ext cx="34959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400" b="1">
                <a:solidFill>
                  <a:srgbClr val="2362D7"/>
                </a:solidFill>
                <a:latin typeface="Plus Jakarta Sans"/>
                <a:ea typeface="Plus Jakarta Sans"/>
                <a:cs typeface="Plus Jakarta Sans"/>
                <a:sym typeface="Plus Jakarta Sans"/>
              </a:rPr>
              <a:t>+69%</a:t>
            </a:r>
            <a:endParaRPr sz="4400" b="1">
              <a:solidFill>
                <a:srgbClr val="2362D7"/>
              </a:solidFill>
              <a:latin typeface="Plus Jakarta Sans"/>
              <a:ea typeface="Plus Jakarta Sans"/>
              <a:cs typeface="Plus Jakarta Sans"/>
              <a:sym typeface="Plus Jakarta Sans"/>
            </a:endParaRPr>
          </a:p>
          <a:p>
            <a:pPr marL="0" lvl="0" indent="0" algn="ctr" rtl="0">
              <a:spcBef>
                <a:spcPts val="0"/>
              </a:spcBef>
              <a:spcAft>
                <a:spcPts val="0"/>
              </a:spcAft>
              <a:buNone/>
            </a:pPr>
            <a:r>
              <a:rPr lang="en" sz="2200">
                <a:solidFill>
                  <a:srgbClr val="010B32"/>
                </a:solidFill>
                <a:latin typeface="Plus Jakarta Sans SemiBold"/>
                <a:ea typeface="Plus Jakarta Sans SemiBold"/>
                <a:cs typeface="Plus Jakarta Sans SemiBold"/>
                <a:sym typeface="Plus Jakarta Sans SemiBold"/>
              </a:rPr>
              <a:t>message responses</a:t>
            </a:r>
            <a:endParaRPr sz="2200">
              <a:solidFill>
                <a:srgbClr val="010B32"/>
              </a:solidFill>
              <a:latin typeface="Plus Jakarta Sans SemiBold"/>
              <a:ea typeface="Plus Jakarta Sans SemiBold"/>
              <a:cs typeface="Plus Jakarta Sans SemiBold"/>
              <a:sym typeface="Plus Jakarta Sans SemiBold"/>
            </a:endParaRPr>
          </a:p>
        </p:txBody>
      </p:sp>
      <p:sp>
        <p:nvSpPr>
          <p:cNvPr id="203" name="Google Shape;203;p27"/>
          <p:cNvSpPr txBox="1"/>
          <p:nvPr/>
        </p:nvSpPr>
        <p:spPr>
          <a:xfrm>
            <a:off x="658875" y="2685413"/>
            <a:ext cx="34959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400" b="1">
                <a:solidFill>
                  <a:srgbClr val="2362D7"/>
                </a:solidFill>
                <a:latin typeface="Plus Jakarta Sans"/>
                <a:ea typeface="Plus Jakarta Sans"/>
                <a:cs typeface="Plus Jakarta Sans"/>
                <a:sym typeface="Plus Jakarta Sans"/>
              </a:rPr>
              <a:t>-62%</a:t>
            </a:r>
            <a:endParaRPr sz="4400" b="1">
              <a:solidFill>
                <a:srgbClr val="2362D7"/>
              </a:solidFill>
              <a:latin typeface="Plus Jakarta Sans"/>
              <a:ea typeface="Plus Jakarta Sans"/>
              <a:cs typeface="Plus Jakarta Sans"/>
              <a:sym typeface="Plus Jakarta Sans"/>
            </a:endParaRPr>
          </a:p>
          <a:p>
            <a:pPr marL="0" lvl="0" indent="0" algn="ctr" rtl="0">
              <a:spcBef>
                <a:spcPts val="0"/>
              </a:spcBef>
              <a:spcAft>
                <a:spcPts val="0"/>
              </a:spcAft>
              <a:buNone/>
            </a:pPr>
            <a:r>
              <a:rPr lang="en" sz="2600">
                <a:solidFill>
                  <a:srgbClr val="010B32"/>
                </a:solidFill>
                <a:latin typeface="Plus Jakarta Sans SemiBold"/>
                <a:ea typeface="Plus Jakarta Sans SemiBold"/>
                <a:cs typeface="Plus Jakarta Sans SemiBold"/>
                <a:sym typeface="Plus Jakarta Sans SemiBold"/>
              </a:rPr>
              <a:t>profile views</a:t>
            </a:r>
            <a:endParaRPr sz="2600">
              <a:solidFill>
                <a:srgbClr val="010B32"/>
              </a:solidFill>
              <a:latin typeface="Plus Jakarta Sans SemiBold"/>
              <a:ea typeface="Plus Jakarta Sans SemiBold"/>
              <a:cs typeface="Plus Jakarta Sans SemiBold"/>
              <a:sym typeface="Plus Jakarta Sans SemiBold"/>
            </a:endParaRPr>
          </a:p>
        </p:txBody>
      </p:sp>
      <p:sp>
        <p:nvSpPr>
          <p:cNvPr id="204" name="Google Shape;204;p27"/>
          <p:cNvSpPr txBox="1"/>
          <p:nvPr/>
        </p:nvSpPr>
        <p:spPr>
          <a:xfrm>
            <a:off x="8423750" y="180000"/>
            <a:ext cx="548700" cy="34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a:solidFill>
                  <a:srgbClr val="010B32"/>
                </a:solidFill>
                <a:latin typeface="Plus Jakarta Sans Medium"/>
                <a:ea typeface="Plus Jakarta Sans Medium"/>
                <a:cs typeface="Plus Jakarta Sans Medium"/>
                <a:sym typeface="Plus Jakarta Sans Medium"/>
              </a:rPr>
              <a:t>15</a:t>
            </a:fld>
            <a:endParaRPr sz="1100">
              <a:solidFill>
                <a:srgbClr val="010B32"/>
              </a:solidFill>
              <a:latin typeface="Plus Jakarta Sans Medium"/>
              <a:ea typeface="Plus Jakarta Sans Medium"/>
              <a:cs typeface="Plus Jakarta Sans Medium"/>
              <a:sym typeface="Plus Jakarta Sans Medium"/>
            </a:endParaRPr>
          </a:p>
        </p:txBody>
      </p:sp>
      <p:sp>
        <p:nvSpPr>
          <p:cNvPr id="205" name="Google Shape;205;p27"/>
          <p:cNvSpPr txBox="1"/>
          <p:nvPr/>
        </p:nvSpPr>
        <p:spPr>
          <a:xfrm>
            <a:off x="658875" y="1294763"/>
            <a:ext cx="34959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400" b="1">
                <a:solidFill>
                  <a:srgbClr val="2362D7"/>
                </a:solidFill>
                <a:latin typeface="Plus Jakarta Sans"/>
                <a:ea typeface="Plus Jakarta Sans"/>
                <a:cs typeface="Plus Jakarta Sans"/>
                <a:sym typeface="Plus Jakarta Sans"/>
              </a:rPr>
              <a:t>50%</a:t>
            </a:r>
            <a:endParaRPr sz="4400" b="1">
              <a:solidFill>
                <a:srgbClr val="2362D7"/>
              </a:solidFill>
              <a:latin typeface="Plus Jakarta Sans"/>
              <a:ea typeface="Plus Jakarta Sans"/>
              <a:cs typeface="Plus Jakarta Sans"/>
              <a:sym typeface="Plus Jakarta Sans"/>
            </a:endParaRPr>
          </a:p>
          <a:p>
            <a:pPr marL="0" lvl="0" indent="0" algn="ctr" rtl="0">
              <a:spcBef>
                <a:spcPts val="0"/>
              </a:spcBef>
              <a:spcAft>
                <a:spcPts val="0"/>
              </a:spcAft>
              <a:buNone/>
            </a:pPr>
            <a:r>
              <a:rPr lang="en" sz="2200">
                <a:solidFill>
                  <a:srgbClr val="010B32"/>
                </a:solidFill>
                <a:latin typeface="Plus Jakarta Sans SemiBold"/>
                <a:ea typeface="Plus Jakarta Sans SemiBold"/>
                <a:cs typeface="Plus Jakarta Sans SemiBold"/>
                <a:sym typeface="Plus Jakarta Sans SemiBold"/>
              </a:rPr>
              <a:t>sourcing time</a:t>
            </a:r>
            <a:endParaRPr sz="2200">
              <a:solidFill>
                <a:srgbClr val="010B32"/>
              </a:solidFill>
              <a:latin typeface="Plus Jakarta Sans SemiBold"/>
              <a:ea typeface="Plus Jakarta Sans SemiBold"/>
              <a:cs typeface="Plus Jakarta Sans SemiBold"/>
              <a:sym typeface="Plus Jakarta Sans SemiBold"/>
            </a:endParaRPr>
          </a:p>
        </p:txBody>
      </p:sp>
      <p:pic>
        <p:nvPicPr>
          <p:cNvPr id="206" name="Google Shape;206;p27" title="talent-nexus-logo-dark.png"/>
          <p:cNvPicPr preferRelativeResize="0"/>
          <p:nvPr/>
        </p:nvPicPr>
        <p:blipFill>
          <a:blip r:embed="rId4">
            <a:alphaModFix/>
          </a:blip>
          <a:stretch>
            <a:fillRect/>
          </a:stretch>
        </p:blipFill>
        <p:spPr>
          <a:xfrm>
            <a:off x="352775" y="281900"/>
            <a:ext cx="1139124" cy="142100"/>
          </a:xfrm>
          <a:prstGeom prst="rect">
            <a:avLst/>
          </a:prstGeom>
          <a:noFill/>
          <a:ln>
            <a:noFill/>
          </a:ln>
        </p:spPr>
      </p:pic>
      <p:sp>
        <p:nvSpPr>
          <p:cNvPr id="207" name="Google Shape;207;p27"/>
          <p:cNvSpPr txBox="1"/>
          <p:nvPr/>
        </p:nvSpPr>
        <p:spPr>
          <a:xfrm>
            <a:off x="4383150" y="1294763"/>
            <a:ext cx="34959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400" b="1">
                <a:solidFill>
                  <a:srgbClr val="2362D7"/>
                </a:solidFill>
                <a:latin typeface="Plus Jakarta Sans"/>
                <a:ea typeface="Plus Jakarta Sans"/>
                <a:cs typeface="Plus Jakarta Sans"/>
                <a:sym typeface="Plus Jakarta Sans"/>
              </a:rPr>
              <a:t>4 hours</a:t>
            </a:r>
            <a:endParaRPr sz="4400" b="1">
              <a:solidFill>
                <a:srgbClr val="2362D7"/>
              </a:solidFill>
              <a:latin typeface="Plus Jakarta Sans"/>
              <a:ea typeface="Plus Jakarta Sans"/>
              <a:cs typeface="Plus Jakarta Sans"/>
              <a:sym typeface="Plus Jakarta Sans"/>
            </a:endParaRPr>
          </a:p>
          <a:p>
            <a:pPr marL="0" lvl="0" indent="0" algn="ctr" rtl="0">
              <a:spcBef>
                <a:spcPts val="0"/>
              </a:spcBef>
              <a:spcAft>
                <a:spcPts val="0"/>
              </a:spcAft>
              <a:buNone/>
            </a:pPr>
            <a:r>
              <a:rPr lang="en" sz="2200">
                <a:solidFill>
                  <a:srgbClr val="010B32"/>
                </a:solidFill>
                <a:latin typeface="Plus Jakarta Sans SemiBold"/>
                <a:ea typeface="Plus Jakarta Sans SemiBold"/>
                <a:cs typeface="Plus Jakarta Sans SemiBold"/>
                <a:sym typeface="Plus Jakarta Sans SemiBold"/>
              </a:rPr>
              <a:t>per consultant per week</a:t>
            </a:r>
            <a:endParaRPr sz="2200">
              <a:solidFill>
                <a:srgbClr val="010B32"/>
              </a:solidFill>
              <a:latin typeface="Plus Jakarta Sans SemiBold"/>
              <a:ea typeface="Plus Jakarta Sans SemiBold"/>
              <a:cs typeface="Plus Jakarta Sans SemiBold"/>
              <a:sym typeface="Plus Jakarta Sans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8"/>
          <p:cNvSpPr txBox="1"/>
          <p:nvPr/>
        </p:nvSpPr>
        <p:spPr>
          <a:xfrm>
            <a:off x="8423750" y="180000"/>
            <a:ext cx="548700" cy="34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a:solidFill>
                  <a:srgbClr val="010B32"/>
                </a:solidFill>
                <a:latin typeface="Plus Jakarta Sans Medium"/>
                <a:ea typeface="Plus Jakarta Sans Medium"/>
                <a:cs typeface="Plus Jakarta Sans Medium"/>
                <a:sym typeface="Plus Jakarta Sans Medium"/>
              </a:rPr>
              <a:t>16</a:t>
            </a:fld>
            <a:endParaRPr sz="1100">
              <a:solidFill>
                <a:srgbClr val="010B32"/>
              </a:solidFill>
              <a:latin typeface="Plus Jakarta Sans Medium"/>
              <a:ea typeface="Plus Jakarta Sans Medium"/>
              <a:cs typeface="Plus Jakarta Sans Medium"/>
              <a:sym typeface="Plus Jakarta Sans Medium"/>
            </a:endParaRPr>
          </a:p>
        </p:txBody>
      </p:sp>
      <p:sp>
        <p:nvSpPr>
          <p:cNvPr id="213" name="Google Shape;213;p28"/>
          <p:cNvSpPr txBox="1"/>
          <p:nvPr/>
        </p:nvSpPr>
        <p:spPr>
          <a:xfrm>
            <a:off x="3989638" y="3353146"/>
            <a:ext cx="47328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2766DB"/>
                </a:solidFill>
                <a:latin typeface="Plus Jakarta Sans SemiBold"/>
                <a:ea typeface="Plus Jakarta Sans SemiBold"/>
                <a:cs typeface="Plus Jakarta Sans SemiBold"/>
                <a:sym typeface="Plus Jakarta Sans SemiBold"/>
              </a:rPr>
              <a:t>Analysis of onboarding and change management</a:t>
            </a:r>
            <a:endParaRPr sz="1300">
              <a:solidFill>
                <a:srgbClr val="2766DB"/>
              </a:solidFill>
              <a:latin typeface="Plus Jakarta Sans SemiBold"/>
              <a:ea typeface="Plus Jakarta Sans SemiBold"/>
              <a:cs typeface="Plus Jakarta Sans SemiBold"/>
              <a:sym typeface="Plus Jakarta Sans SemiBold"/>
            </a:endParaRPr>
          </a:p>
          <a:p>
            <a:pPr marL="0" lvl="0" indent="0" algn="l" rtl="0">
              <a:spcBef>
                <a:spcPts val="0"/>
              </a:spcBef>
              <a:spcAft>
                <a:spcPts val="0"/>
              </a:spcAft>
              <a:buNone/>
            </a:pPr>
            <a:r>
              <a:rPr lang="en" sz="1300">
                <a:solidFill>
                  <a:srgbClr val="2766DB"/>
                </a:solidFill>
                <a:latin typeface="Plus Jakarta Sans SemiBold"/>
                <a:ea typeface="Plus Jakarta Sans SemiBold"/>
                <a:cs typeface="Plus Jakarta Sans SemiBold"/>
                <a:sym typeface="Plus Jakarta Sans SemiBold"/>
              </a:rPr>
              <a:t>processes in the last 12 months.</a:t>
            </a:r>
            <a:endParaRPr sz="1000">
              <a:solidFill>
                <a:srgbClr val="2766DB"/>
              </a:solidFill>
              <a:latin typeface="Plus Jakarta Sans"/>
              <a:ea typeface="Plus Jakarta Sans"/>
              <a:cs typeface="Plus Jakarta Sans"/>
              <a:sym typeface="Plus Jakarta Sans"/>
            </a:endParaRPr>
          </a:p>
        </p:txBody>
      </p:sp>
      <p:sp>
        <p:nvSpPr>
          <p:cNvPr id="214" name="Google Shape;214;p28"/>
          <p:cNvSpPr txBox="1"/>
          <p:nvPr/>
        </p:nvSpPr>
        <p:spPr>
          <a:xfrm>
            <a:off x="1554800" y="1671775"/>
            <a:ext cx="70737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i="1">
                <a:solidFill>
                  <a:srgbClr val="010B32"/>
                </a:solidFill>
                <a:latin typeface="Plus Jakarta Sans SemiBold"/>
                <a:ea typeface="Plus Jakarta Sans SemiBold"/>
                <a:cs typeface="Plus Jakarta Sans SemiBold"/>
                <a:sym typeface="Plus Jakarta Sans SemiBold"/>
              </a:rPr>
              <a:t>Change management is the hard part,</a:t>
            </a:r>
            <a:endParaRPr sz="3000" i="1">
              <a:solidFill>
                <a:srgbClr val="010B32"/>
              </a:solidFill>
              <a:latin typeface="Plus Jakarta Sans SemiBold"/>
              <a:ea typeface="Plus Jakarta Sans SemiBold"/>
              <a:cs typeface="Plus Jakarta Sans SemiBold"/>
              <a:sym typeface="Plus Jakarta Sans SemiBold"/>
            </a:endParaRPr>
          </a:p>
          <a:p>
            <a:pPr marL="0" lvl="0" indent="0" algn="l" rtl="0">
              <a:spcBef>
                <a:spcPts val="0"/>
              </a:spcBef>
              <a:spcAft>
                <a:spcPts val="0"/>
              </a:spcAft>
              <a:buNone/>
            </a:pPr>
            <a:r>
              <a:rPr lang="en" sz="3000" i="1">
                <a:solidFill>
                  <a:srgbClr val="010B32"/>
                </a:solidFill>
                <a:latin typeface="Plus Jakarta Sans SemiBold"/>
                <a:ea typeface="Plus Jakarta Sans SemiBold"/>
                <a:cs typeface="Plus Jakarta Sans SemiBold"/>
                <a:sym typeface="Plus Jakarta Sans SemiBold"/>
              </a:rPr>
              <a:t>and your best people might be the biggest problem.</a:t>
            </a:r>
            <a:endParaRPr sz="2200" i="1">
              <a:solidFill>
                <a:srgbClr val="010B32"/>
              </a:solidFill>
              <a:latin typeface="Plus Jakarta Sans"/>
              <a:ea typeface="Plus Jakarta Sans"/>
              <a:cs typeface="Plus Jakarta Sans"/>
              <a:sym typeface="Plus Jakarta Sans"/>
            </a:endParaRPr>
          </a:p>
        </p:txBody>
      </p:sp>
      <p:pic>
        <p:nvPicPr>
          <p:cNvPr id="215" name="Google Shape;215;p28" title="talent-nexus-logo-dark.png"/>
          <p:cNvPicPr preferRelativeResize="0"/>
          <p:nvPr/>
        </p:nvPicPr>
        <p:blipFill>
          <a:blip r:embed="rId3">
            <a:alphaModFix/>
          </a:blip>
          <a:stretch>
            <a:fillRect/>
          </a:stretch>
        </p:blipFill>
        <p:spPr>
          <a:xfrm>
            <a:off x="352775" y="281900"/>
            <a:ext cx="1139124" cy="142100"/>
          </a:xfrm>
          <a:prstGeom prst="rect">
            <a:avLst/>
          </a:prstGeom>
          <a:noFill/>
          <a:ln>
            <a:noFill/>
          </a:ln>
        </p:spPr>
      </p:pic>
      <p:pic>
        <p:nvPicPr>
          <p:cNvPr id="216" name="Google Shape;216;p28" title="Vector-6.png"/>
          <p:cNvPicPr preferRelativeResize="0"/>
          <p:nvPr/>
        </p:nvPicPr>
        <p:blipFill>
          <a:blip r:embed="rId4">
            <a:alphaModFix amt="80000"/>
          </a:blip>
          <a:stretch>
            <a:fillRect/>
          </a:stretch>
        </p:blipFill>
        <p:spPr>
          <a:xfrm>
            <a:off x="5959950" y="-1495900"/>
            <a:ext cx="6854098" cy="6837395"/>
          </a:xfrm>
          <a:prstGeom prst="rect">
            <a:avLst/>
          </a:prstGeom>
          <a:noFill/>
          <a:ln>
            <a:noFill/>
          </a:ln>
        </p:spPr>
      </p:pic>
      <p:pic>
        <p:nvPicPr>
          <p:cNvPr id="217" name="Google Shape;217;p28" title="quote.png"/>
          <p:cNvPicPr preferRelativeResize="0"/>
          <p:nvPr/>
        </p:nvPicPr>
        <p:blipFill>
          <a:blip r:embed="rId5">
            <a:alphaModFix/>
          </a:blip>
          <a:stretch>
            <a:fillRect/>
          </a:stretch>
        </p:blipFill>
        <p:spPr>
          <a:xfrm>
            <a:off x="907725" y="1641725"/>
            <a:ext cx="376754" cy="345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9"/>
          <p:cNvSpPr txBox="1"/>
          <p:nvPr/>
        </p:nvSpPr>
        <p:spPr>
          <a:xfrm>
            <a:off x="8423750" y="180000"/>
            <a:ext cx="548700" cy="34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a:solidFill>
                  <a:srgbClr val="010B32"/>
                </a:solidFill>
                <a:latin typeface="Plus Jakarta Sans Medium"/>
                <a:ea typeface="Plus Jakarta Sans Medium"/>
                <a:cs typeface="Plus Jakarta Sans Medium"/>
                <a:sym typeface="Plus Jakarta Sans Medium"/>
              </a:rPr>
              <a:t>17</a:t>
            </a:fld>
            <a:endParaRPr sz="1100">
              <a:solidFill>
                <a:srgbClr val="010B32"/>
              </a:solidFill>
              <a:latin typeface="Plus Jakarta Sans Medium"/>
              <a:ea typeface="Plus Jakarta Sans Medium"/>
              <a:cs typeface="Plus Jakarta Sans Medium"/>
              <a:sym typeface="Plus Jakarta Sans Medium"/>
            </a:endParaRPr>
          </a:p>
        </p:txBody>
      </p:sp>
      <p:pic>
        <p:nvPicPr>
          <p:cNvPr id="223" name="Google Shape;223;p29" title="talent-nexus-logo-dark.png"/>
          <p:cNvPicPr preferRelativeResize="0"/>
          <p:nvPr/>
        </p:nvPicPr>
        <p:blipFill>
          <a:blip r:embed="rId3">
            <a:alphaModFix/>
          </a:blip>
          <a:stretch>
            <a:fillRect/>
          </a:stretch>
        </p:blipFill>
        <p:spPr>
          <a:xfrm>
            <a:off x="352775" y="281900"/>
            <a:ext cx="1139124" cy="142100"/>
          </a:xfrm>
          <a:prstGeom prst="rect">
            <a:avLst/>
          </a:prstGeom>
          <a:noFill/>
          <a:ln>
            <a:noFill/>
          </a:ln>
        </p:spPr>
      </p:pic>
      <p:pic>
        <p:nvPicPr>
          <p:cNvPr id="224" name="Google Shape;224;p29" title="Vector-6.png"/>
          <p:cNvPicPr preferRelativeResize="0"/>
          <p:nvPr/>
        </p:nvPicPr>
        <p:blipFill>
          <a:blip r:embed="rId4">
            <a:alphaModFix amt="80000"/>
          </a:blip>
          <a:stretch>
            <a:fillRect/>
          </a:stretch>
        </p:blipFill>
        <p:spPr>
          <a:xfrm>
            <a:off x="5959950" y="-1495900"/>
            <a:ext cx="6854098" cy="6837395"/>
          </a:xfrm>
          <a:prstGeom prst="rect">
            <a:avLst/>
          </a:prstGeom>
          <a:noFill/>
          <a:ln>
            <a:noFill/>
          </a:ln>
        </p:spPr>
      </p:pic>
      <p:sp>
        <p:nvSpPr>
          <p:cNvPr id="225" name="Google Shape;225;p29"/>
          <p:cNvSpPr txBox="1"/>
          <p:nvPr/>
        </p:nvSpPr>
        <p:spPr>
          <a:xfrm>
            <a:off x="5192267" y="2669788"/>
            <a:ext cx="34638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a:solidFill>
                  <a:srgbClr val="010B32"/>
                </a:solidFill>
                <a:latin typeface="Plus Jakarta Sans"/>
                <a:ea typeface="Plus Jakarta Sans"/>
                <a:cs typeface="Plus Jakarta Sans"/>
                <a:sym typeface="Plus Jakarta Sans"/>
              </a:rPr>
              <a:t>Defend the status quo</a:t>
            </a:r>
            <a:endParaRPr sz="2300">
              <a:solidFill>
                <a:srgbClr val="010B32"/>
              </a:solidFill>
              <a:latin typeface="Plus Jakarta Sans"/>
              <a:ea typeface="Plus Jakarta Sans"/>
              <a:cs typeface="Plus Jakarta Sans"/>
              <a:sym typeface="Plus Jakarta Sans"/>
            </a:endParaRPr>
          </a:p>
          <a:p>
            <a:pPr marL="0" lvl="0" indent="0" algn="ctr" rtl="0">
              <a:spcBef>
                <a:spcPts val="0"/>
              </a:spcBef>
              <a:spcAft>
                <a:spcPts val="0"/>
              </a:spcAft>
              <a:buNone/>
            </a:pPr>
            <a:r>
              <a:rPr lang="en" sz="2300">
                <a:solidFill>
                  <a:srgbClr val="010B32"/>
                </a:solidFill>
                <a:latin typeface="Plus Jakarta Sans"/>
                <a:ea typeface="Plus Jakarta Sans"/>
                <a:cs typeface="Plus Jakarta Sans"/>
                <a:sym typeface="Plus Jakarta Sans"/>
              </a:rPr>
              <a:t>Resist change</a:t>
            </a:r>
            <a:endParaRPr sz="2300">
              <a:solidFill>
                <a:srgbClr val="010B32"/>
              </a:solidFill>
              <a:latin typeface="Plus Jakarta Sans"/>
              <a:ea typeface="Plus Jakarta Sans"/>
              <a:cs typeface="Plus Jakarta Sans"/>
              <a:sym typeface="Plus Jakarta Sans"/>
            </a:endParaRPr>
          </a:p>
        </p:txBody>
      </p:sp>
      <p:sp>
        <p:nvSpPr>
          <p:cNvPr id="226" name="Google Shape;226;p29"/>
          <p:cNvSpPr txBox="1"/>
          <p:nvPr/>
        </p:nvSpPr>
        <p:spPr>
          <a:xfrm>
            <a:off x="5120563" y="2085388"/>
            <a:ext cx="3607200" cy="63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900" b="1">
                <a:solidFill>
                  <a:srgbClr val="2362D7"/>
                </a:solidFill>
                <a:latin typeface="Plus Jakarta Sans"/>
                <a:ea typeface="Plus Jakarta Sans"/>
                <a:cs typeface="Plus Jakarta Sans"/>
                <a:sym typeface="Plus Jakarta Sans"/>
              </a:rPr>
              <a:t>Top performers</a:t>
            </a:r>
            <a:endParaRPr sz="2900" b="1">
              <a:solidFill>
                <a:srgbClr val="2362D7"/>
              </a:solidFill>
              <a:latin typeface="Plus Jakarta Sans"/>
              <a:ea typeface="Plus Jakarta Sans"/>
              <a:cs typeface="Plus Jakarta Sans"/>
              <a:sym typeface="Plus Jakarta Sans"/>
            </a:endParaRPr>
          </a:p>
        </p:txBody>
      </p:sp>
      <p:sp>
        <p:nvSpPr>
          <p:cNvPr id="227" name="Google Shape;227;p29"/>
          <p:cNvSpPr/>
          <p:nvPr/>
        </p:nvSpPr>
        <p:spPr>
          <a:xfrm>
            <a:off x="4448163" y="2374938"/>
            <a:ext cx="457200" cy="345900"/>
          </a:xfrm>
          <a:prstGeom prst="rightArrow">
            <a:avLst>
              <a:gd name="adj1" fmla="val 41240"/>
              <a:gd name="adj2" fmla="val 81375"/>
            </a:avLst>
          </a:prstGeom>
          <a:solidFill>
            <a:srgbClr val="E7EEF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rgbClr val="2362D7"/>
              </a:solidFill>
              <a:latin typeface="Plus Jakarta Sans"/>
              <a:ea typeface="Plus Jakarta Sans"/>
              <a:cs typeface="Plus Jakarta Sans"/>
              <a:sym typeface="Plus Jakarta Sans"/>
            </a:endParaRPr>
          </a:p>
        </p:txBody>
      </p:sp>
      <p:pic>
        <p:nvPicPr>
          <p:cNvPr id="228" name="Google Shape;228;p29" title="briefcase.png"/>
          <p:cNvPicPr preferRelativeResize="0"/>
          <p:nvPr/>
        </p:nvPicPr>
        <p:blipFill>
          <a:blip r:embed="rId5">
            <a:alphaModFix/>
          </a:blip>
          <a:stretch>
            <a:fillRect/>
          </a:stretch>
        </p:blipFill>
        <p:spPr>
          <a:xfrm>
            <a:off x="6652282" y="1371193"/>
            <a:ext cx="548700" cy="548700"/>
          </a:xfrm>
          <a:prstGeom prst="rect">
            <a:avLst/>
          </a:prstGeom>
          <a:noFill/>
          <a:ln>
            <a:noFill/>
          </a:ln>
        </p:spPr>
      </p:pic>
      <p:pic>
        <p:nvPicPr>
          <p:cNvPr id="229" name="Google Shape;229;p29" title="Star.png"/>
          <p:cNvPicPr preferRelativeResize="0"/>
          <p:nvPr/>
        </p:nvPicPr>
        <p:blipFill>
          <a:blip r:embed="rId6">
            <a:alphaModFix/>
          </a:blip>
          <a:stretch>
            <a:fillRect/>
          </a:stretch>
        </p:blipFill>
        <p:spPr>
          <a:xfrm>
            <a:off x="6652275" y="1371193"/>
            <a:ext cx="548700" cy="548700"/>
          </a:xfrm>
          <a:prstGeom prst="rect">
            <a:avLst/>
          </a:prstGeom>
          <a:noFill/>
          <a:ln>
            <a:noFill/>
          </a:ln>
        </p:spPr>
      </p:pic>
      <p:sp>
        <p:nvSpPr>
          <p:cNvPr id="230" name="Google Shape;230;p29"/>
          <p:cNvSpPr txBox="1"/>
          <p:nvPr/>
        </p:nvSpPr>
        <p:spPr>
          <a:xfrm>
            <a:off x="472763" y="2085388"/>
            <a:ext cx="3760200" cy="63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900" b="1">
                <a:solidFill>
                  <a:srgbClr val="2362D7"/>
                </a:solidFill>
                <a:latin typeface="Plus Jakarta Sans"/>
                <a:ea typeface="Plus Jakarta Sans"/>
                <a:cs typeface="Plus Jakarta Sans"/>
                <a:sym typeface="Plus Jakarta Sans"/>
              </a:rPr>
              <a:t>Low performers</a:t>
            </a:r>
            <a:endParaRPr sz="2900" b="1">
              <a:solidFill>
                <a:srgbClr val="2362D7"/>
              </a:solidFill>
              <a:latin typeface="Plus Jakarta Sans"/>
              <a:ea typeface="Plus Jakarta Sans"/>
              <a:cs typeface="Plus Jakarta Sans"/>
              <a:sym typeface="Plus Jakarta Sans"/>
            </a:endParaRPr>
          </a:p>
        </p:txBody>
      </p:sp>
      <p:sp>
        <p:nvSpPr>
          <p:cNvPr id="231" name="Google Shape;231;p29"/>
          <p:cNvSpPr txBox="1"/>
          <p:nvPr/>
        </p:nvSpPr>
        <p:spPr>
          <a:xfrm>
            <a:off x="609728" y="2639488"/>
            <a:ext cx="34863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a:solidFill>
                  <a:srgbClr val="010B32"/>
                </a:solidFill>
                <a:latin typeface="Plus Jakarta Sans"/>
                <a:ea typeface="Plus Jakarta Sans"/>
                <a:cs typeface="Plus Jakarta Sans"/>
                <a:sym typeface="Plus Jakarta Sans"/>
              </a:rPr>
              <a:t>Blame tools</a:t>
            </a:r>
            <a:endParaRPr sz="2300">
              <a:solidFill>
                <a:srgbClr val="010B32"/>
              </a:solidFill>
              <a:latin typeface="Plus Jakarta Sans"/>
              <a:ea typeface="Plus Jakarta Sans"/>
              <a:cs typeface="Plus Jakarta Sans"/>
              <a:sym typeface="Plus Jakarta Sans"/>
            </a:endParaRPr>
          </a:p>
          <a:p>
            <a:pPr marL="0" marR="0" lvl="0" indent="0" algn="ctr" rtl="0">
              <a:lnSpc>
                <a:spcPct val="100000"/>
              </a:lnSpc>
              <a:spcBef>
                <a:spcPts val="0"/>
              </a:spcBef>
              <a:spcAft>
                <a:spcPts val="0"/>
              </a:spcAft>
              <a:buNone/>
            </a:pPr>
            <a:r>
              <a:rPr lang="en" sz="2300">
                <a:solidFill>
                  <a:srgbClr val="010B32"/>
                </a:solidFill>
                <a:latin typeface="Plus Jakarta Sans"/>
                <a:ea typeface="Plus Jakarta Sans"/>
                <a:cs typeface="Plus Jakarta Sans"/>
                <a:sym typeface="Plus Jakarta Sans"/>
              </a:rPr>
              <a:t>Can’t change</a:t>
            </a:r>
            <a:endParaRPr sz="2300">
              <a:solidFill>
                <a:srgbClr val="010B32"/>
              </a:solidFill>
              <a:latin typeface="Plus Jakarta Sans"/>
              <a:ea typeface="Plus Jakarta Sans"/>
              <a:cs typeface="Plus Jakarta Sans"/>
              <a:sym typeface="Plus Jakarta Sans"/>
            </a:endParaRPr>
          </a:p>
        </p:txBody>
      </p:sp>
      <p:pic>
        <p:nvPicPr>
          <p:cNvPr id="232" name="Google Shape;232;p29" title="Trend Down.png"/>
          <p:cNvPicPr preferRelativeResize="0"/>
          <p:nvPr/>
        </p:nvPicPr>
        <p:blipFill>
          <a:blip r:embed="rId7">
            <a:alphaModFix/>
          </a:blip>
          <a:stretch>
            <a:fillRect/>
          </a:stretch>
        </p:blipFill>
        <p:spPr>
          <a:xfrm>
            <a:off x="1946725" y="1371193"/>
            <a:ext cx="548700" cy="54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title="Vector-6.png"/>
          <p:cNvPicPr preferRelativeResize="0"/>
          <p:nvPr/>
        </p:nvPicPr>
        <p:blipFill>
          <a:blip r:embed="rId3">
            <a:alphaModFix amt="80000"/>
          </a:blip>
          <a:stretch>
            <a:fillRect/>
          </a:stretch>
        </p:blipFill>
        <p:spPr>
          <a:xfrm>
            <a:off x="5959950" y="-1495900"/>
            <a:ext cx="6854098" cy="6837395"/>
          </a:xfrm>
          <a:prstGeom prst="rect">
            <a:avLst/>
          </a:prstGeom>
          <a:noFill/>
          <a:ln>
            <a:noFill/>
          </a:ln>
        </p:spPr>
      </p:pic>
      <p:sp>
        <p:nvSpPr>
          <p:cNvPr id="63" name="Google Shape;63;p14"/>
          <p:cNvSpPr txBox="1"/>
          <p:nvPr/>
        </p:nvSpPr>
        <p:spPr>
          <a:xfrm>
            <a:off x="208325" y="1170408"/>
            <a:ext cx="78750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010B32"/>
                </a:solidFill>
                <a:latin typeface="Plus Jakarta Sans"/>
                <a:ea typeface="Plus Jakarta Sans"/>
                <a:cs typeface="Plus Jakarta Sans"/>
                <a:sym typeface="Plus Jakarta Sans"/>
              </a:rPr>
              <a:t>TRN’s appointed media specialist</a:t>
            </a:r>
            <a:endParaRPr sz="1900" b="1">
              <a:solidFill>
                <a:srgbClr val="010B32"/>
              </a:solidFill>
              <a:latin typeface="Plus Jakarta Sans"/>
              <a:ea typeface="Plus Jakarta Sans"/>
              <a:cs typeface="Plus Jakarta Sans"/>
              <a:sym typeface="Plus Jakarta Sans"/>
            </a:endParaRPr>
          </a:p>
        </p:txBody>
      </p:sp>
      <p:sp>
        <p:nvSpPr>
          <p:cNvPr id="64" name="Google Shape;64;p14"/>
          <p:cNvSpPr txBox="1"/>
          <p:nvPr/>
        </p:nvSpPr>
        <p:spPr>
          <a:xfrm>
            <a:off x="289400" y="1760575"/>
            <a:ext cx="70935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Plus Jakarta Sans"/>
                <a:ea typeface="Plus Jakarta Sans"/>
                <a:cs typeface="Plus Jakarta Sans"/>
                <a:sym typeface="Plus Jakarta Sans"/>
              </a:rPr>
              <a:t>Driving ROI via more effective candidate attraction</a:t>
            </a:r>
            <a:endParaRPr sz="2100">
              <a:latin typeface="Plus Jakarta Sans"/>
              <a:ea typeface="Plus Jakarta Sans"/>
              <a:cs typeface="Plus Jakarta Sans"/>
              <a:sym typeface="Plus Jakarta Sans"/>
            </a:endParaRPr>
          </a:p>
        </p:txBody>
      </p:sp>
      <p:grpSp>
        <p:nvGrpSpPr>
          <p:cNvPr id="65" name="Google Shape;65;p14"/>
          <p:cNvGrpSpPr/>
          <p:nvPr/>
        </p:nvGrpSpPr>
        <p:grpSpPr>
          <a:xfrm>
            <a:off x="3210940" y="2738025"/>
            <a:ext cx="2736645" cy="1632225"/>
            <a:chOff x="180004" y="2654600"/>
            <a:chExt cx="3134400" cy="1632225"/>
          </a:xfrm>
        </p:grpSpPr>
        <p:sp>
          <p:nvSpPr>
            <p:cNvPr id="66" name="Google Shape;66;p14"/>
            <p:cNvSpPr txBox="1"/>
            <p:nvPr/>
          </p:nvSpPr>
          <p:spPr>
            <a:xfrm>
              <a:off x="180004" y="2654600"/>
              <a:ext cx="31344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800">
                  <a:solidFill>
                    <a:srgbClr val="2362D7"/>
                  </a:solidFill>
                  <a:latin typeface="Plus Jakarta Sans SemiBold"/>
                  <a:ea typeface="Plus Jakarta Sans SemiBold"/>
                  <a:cs typeface="Plus Jakarta Sans SemiBold"/>
                  <a:sym typeface="Plus Jakarta Sans SemiBold"/>
                </a:rPr>
                <a:t>3k</a:t>
              </a:r>
              <a:endParaRPr sz="6800">
                <a:solidFill>
                  <a:srgbClr val="2362D7"/>
                </a:solidFill>
                <a:latin typeface="Plus Jakarta Sans"/>
                <a:ea typeface="Plus Jakarta Sans"/>
                <a:cs typeface="Plus Jakarta Sans"/>
                <a:sym typeface="Plus Jakarta Sans"/>
              </a:endParaRPr>
            </a:p>
          </p:txBody>
        </p:sp>
        <p:sp>
          <p:nvSpPr>
            <p:cNvPr id="67" name="Google Shape;67;p14"/>
            <p:cNvSpPr txBox="1"/>
            <p:nvPr/>
          </p:nvSpPr>
          <p:spPr>
            <a:xfrm>
              <a:off x="180004" y="3732725"/>
              <a:ext cx="3134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010B32"/>
                  </a:solidFill>
                  <a:latin typeface="Plus Jakarta Sans SemiBold"/>
                  <a:ea typeface="Plus Jakarta Sans SemiBold"/>
                  <a:cs typeface="Plus Jakarta Sans SemiBold"/>
                  <a:sym typeface="Plus Jakarta Sans SemiBold"/>
                </a:rPr>
                <a:t>Contracts</a:t>
              </a:r>
              <a:endParaRPr sz="2400">
                <a:solidFill>
                  <a:srgbClr val="010B32"/>
                </a:solidFill>
                <a:latin typeface="Plus Jakarta Sans"/>
                <a:ea typeface="Plus Jakarta Sans"/>
                <a:cs typeface="Plus Jakarta Sans"/>
                <a:sym typeface="Plus Jakarta Sans"/>
              </a:endParaRPr>
            </a:p>
          </p:txBody>
        </p:sp>
      </p:grpSp>
      <p:grpSp>
        <p:nvGrpSpPr>
          <p:cNvPr id="68" name="Google Shape;68;p14"/>
          <p:cNvGrpSpPr/>
          <p:nvPr/>
        </p:nvGrpSpPr>
        <p:grpSpPr>
          <a:xfrm>
            <a:off x="6054578" y="2738025"/>
            <a:ext cx="2736645" cy="1632225"/>
            <a:chOff x="180004" y="2823225"/>
            <a:chExt cx="3134400" cy="1632225"/>
          </a:xfrm>
        </p:grpSpPr>
        <p:sp>
          <p:nvSpPr>
            <p:cNvPr id="69" name="Google Shape;69;p14"/>
            <p:cNvSpPr txBox="1"/>
            <p:nvPr/>
          </p:nvSpPr>
          <p:spPr>
            <a:xfrm>
              <a:off x="180004" y="2823225"/>
              <a:ext cx="31344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800">
                  <a:solidFill>
                    <a:srgbClr val="2362D7"/>
                  </a:solidFill>
                  <a:latin typeface="Plus Jakarta Sans SemiBold"/>
                  <a:ea typeface="Plus Jakarta Sans SemiBold"/>
                  <a:cs typeface="Plus Jakarta Sans SemiBold"/>
                  <a:sym typeface="Plus Jakarta Sans SemiBold"/>
                </a:rPr>
                <a:t>£50m </a:t>
              </a:r>
              <a:endParaRPr sz="6800">
                <a:solidFill>
                  <a:srgbClr val="2362D7"/>
                </a:solidFill>
                <a:latin typeface="Plus Jakarta Sans"/>
                <a:ea typeface="Plus Jakarta Sans"/>
                <a:cs typeface="Plus Jakarta Sans"/>
                <a:sym typeface="Plus Jakarta Sans"/>
              </a:endParaRPr>
            </a:p>
          </p:txBody>
        </p:sp>
        <p:sp>
          <p:nvSpPr>
            <p:cNvPr id="70" name="Google Shape;70;p14"/>
            <p:cNvSpPr txBox="1"/>
            <p:nvPr/>
          </p:nvSpPr>
          <p:spPr>
            <a:xfrm>
              <a:off x="180004" y="3901350"/>
              <a:ext cx="3134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010B32"/>
                  </a:solidFill>
                  <a:latin typeface="Plus Jakarta Sans SemiBold"/>
                  <a:ea typeface="Plus Jakarta Sans SemiBold"/>
                  <a:cs typeface="Plus Jakarta Sans SemiBold"/>
                  <a:sym typeface="Plus Jakarta Sans SemiBold"/>
                </a:rPr>
                <a:t>Media per annum</a:t>
              </a:r>
              <a:endParaRPr sz="2400">
                <a:solidFill>
                  <a:srgbClr val="010B32"/>
                </a:solidFill>
                <a:latin typeface="Plus Jakarta Sans"/>
                <a:ea typeface="Plus Jakarta Sans"/>
                <a:cs typeface="Plus Jakarta Sans"/>
                <a:sym typeface="Plus Jakarta Sans"/>
              </a:endParaRPr>
            </a:p>
          </p:txBody>
        </p:sp>
      </p:grpSp>
      <p:grpSp>
        <p:nvGrpSpPr>
          <p:cNvPr id="71" name="Google Shape;71;p14"/>
          <p:cNvGrpSpPr/>
          <p:nvPr/>
        </p:nvGrpSpPr>
        <p:grpSpPr>
          <a:xfrm>
            <a:off x="352765" y="2738025"/>
            <a:ext cx="2736645" cy="1632225"/>
            <a:chOff x="180004" y="2823225"/>
            <a:chExt cx="3134400" cy="1632225"/>
          </a:xfrm>
        </p:grpSpPr>
        <p:sp>
          <p:nvSpPr>
            <p:cNvPr id="72" name="Google Shape;72;p14"/>
            <p:cNvSpPr txBox="1"/>
            <p:nvPr/>
          </p:nvSpPr>
          <p:spPr>
            <a:xfrm>
              <a:off x="180004" y="2823225"/>
              <a:ext cx="31344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800">
                  <a:solidFill>
                    <a:srgbClr val="2362D7"/>
                  </a:solidFill>
                  <a:latin typeface="Plus Jakarta Sans SemiBold"/>
                  <a:ea typeface="Plus Jakarta Sans SemiBold"/>
                  <a:cs typeface="Plus Jakarta Sans SemiBold"/>
                  <a:sym typeface="Plus Jakarta Sans SemiBold"/>
                </a:rPr>
                <a:t>1k</a:t>
              </a:r>
              <a:endParaRPr sz="6800">
                <a:solidFill>
                  <a:srgbClr val="2362D7"/>
                </a:solidFill>
                <a:latin typeface="Plus Jakarta Sans"/>
                <a:ea typeface="Plus Jakarta Sans"/>
                <a:cs typeface="Plus Jakarta Sans"/>
                <a:sym typeface="Plus Jakarta Sans"/>
              </a:endParaRPr>
            </a:p>
          </p:txBody>
        </p:sp>
        <p:sp>
          <p:nvSpPr>
            <p:cNvPr id="73" name="Google Shape;73;p14"/>
            <p:cNvSpPr txBox="1"/>
            <p:nvPr/>
          </p:nvSpPr>
          <p:spPr>
            <a:xfrm>
              <a:off x="180004" y="3901350"/>
              <a:ext cx="3134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010B32"/>
                  </a:solidFill>
                  <a:latin typeface="Plus Jakarta Sans SemiBold"/>
                  <a:ea typeface="Plus Jakarta Sans SemiBold"/>
                  <a:cs typeface="Plus Jakarta Sans SemiBold"/>
                  <a:sym typeface="Plus Jakarta Sans SemiBold"/>
                </a:rPr>
                <a:t>Clients</a:t>
              </a:r>
              <a:endParaRPr sz="2400">
                <a:solidFill>
                  <a:srgbClr val="010B32"/>
                </a:solidFill>
                <a:latin typeface="Plus Jakarta Sans"/>
                <a:ea typeface="Plus Jakarta Sans"/>
                <a:cs typeface="Plus Jakarta Sans"/>
                <a:sym typeface="Plus Jakarta Sans"/>
              </a:endParaRPr>
            </a:p>
          </p:txBody>
        </p:sp>
      </p:grpSp>
      <p:sp>
        <p:nvSpPr>
          <p:cNvPr id="74" name="Google Shape;74;p14"/>
          <p:cNvSpPr txBox="1"/>
          <p:nvPr/>
        </p:nvSpPr>
        <p:spPr>
          <a:xfrm>
            <a:off x="8423750" y="180000"/>
            <a:ext cx="548700" cy="34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a:solidFill>
                  <a:srgbClr val="010B32"/>
                </a:solidFill>
                <a:latin typeface="Plus Jakarta Sans Medium"/>
                <a:ea typeface="Plus Jakarta Sans Medium"/>
                <a:cs typeface="Plus Jakarta Sans Medium"/>
                <a:sym typeface="Plus Jakarta Sans Medium"/>
              </a:rPr>
              <a:t>2</a:t>
            </a:fld>
            <a:endParaRPr sz="1100">
              <a:solidFill>
                <a:srgbClr val="010B32"/>
              </a:solidFill>
              <a:latin typeface="Plus Jakarta Sans Medium"/>
              <a:ea typeface="Plus Jakarta Sans Medium"/>
              <a:cs typeface="Plus Jakarta Sans Medium"/>
              <a:sym typeface="Plus Jakarta Sans Medium"/>
            </a:endParaRPr>
          </a:p>
        </p:txBody>
      </p:sp>
      <p:pic>
        <p:nvPicPr>
          <p:cNvPr id="75" name="Google Shape;75;p14" title="talent-nexus-logo-dark.png"/>
          <p:cNvPicPr preferRelativeResize="0"/>
          <p:nvPr/>
        </p:nvPicPr>
        <p:blipFill>
          <a:blip r:embed="rId4">
            <a:alphaModFix/>
          </a:blip>
          <a:stretch>
            <a:fillRect/>
          </a:stretch>
        </p:blipFill>
        <p:spPr>
          <a:xfrm>
            <a:off x="352775" y="281900"/>
            <a:ext cx="1139124" cy="142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p:nvPr/>
        </p:nvSpPr>
        <p:spPr>
          <a:xfrm>
            <a:off x="8423750" y="180000"/>
            <a:ext cx="548700" cy="34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a:solidFill>
                  <a:srgbClr val="010B32"/>
                </a:solidFill>
                <a:latin typeface="Plus Jakarta Sans Medium"/>
                <a:ea typeface="Plus Jakarta Sans Medium"/>
                <a:cs typeface="Plus Jakarta Sans Medium"/>
                <a:sym typeface="Plus Jakarta Sans Medium"/>
              </a:rPr>
              <a:t>3</a:t>
            </a:fld>
            <a:endParaRPr sz="1100">
              <a:solidFill>
                <a:srgbClr val="010B32"/>
              </a:solidFill>
              <a:latin typeface="Plus Jakarta Sans Medium"/>
              <a:ea typeface="Plus Jakarta Sans Medium"/>
              <a:cs typeface="Plus Jakarta Sans Medium"/>
              <a:sym typeface="Plus Jakarta Sans Medium"/>
            </a:endParaRPr>
          </a:p>
        </p:txBody>
      </p:sp>
      <p:sp>
        <p:nvSpPr>
          <p:cNvPr id="81" name="Google Shape;81;p15"/>
          <p:cNvSpPr txBox="1"/>
          <p:nvPr/>
        </p:nvSpPr>
        <p:spPr>
          <a:xfrm>
            <a:off x="1554800" y="1671775"/>
            <a:ext cx="66720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i="1">
                <a:solidFill>
                  <a:srgbClr val="010B32"/>
                </a:solidFill>
                <a:latin typeface="Plus Jakarta Sans SemiBold"/>
                <a:ea typeface="Plus Jakarta Sans SemiBold"/>
                <a:cs typeface="Plus Jakarta Sans SemiBold"/>
                <a:sym typeface="Plus Jakarta Sans SemiBold"/>
              </a:rPr>
              <a:t>The jobs are the product, and most of them are broken.</a:t>
            </a:r>
            <a:endParaRPr sz="2200" i="1">
              <a:solidFill>
                <a:srgbClr val="010B32"/>
              </a:solidFill>
              <a:latin typeface="Plus Jakarta Sans"/>
              <a:ea typeface="Plus Jakarta Sans"/>
              <a:cs typeface="Plus Jakarta Sans"/>
              <a:sym typeface="Plus Jakarta Sans"/>
            </a:endParaRPr>
          </a:p>
        </p:txBody>
      </p:sp>
      <p:sp>
        <p:nvSpPr>
          <p:cNvPr id="82" name="Google Shape;82;p15"/>
          <p:cNvSpPr txBox="1"/>
          <p:nvPr/>
        </p:nvSpPr>
        <p:spPr>
          <a:xfrm>
            <a:off x="3989638" y="2903500"/>
            <a:ext cx="47328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2766DB"/>
                </a:solidFill>
                <a:latin typeface="Plus Jakarta Sans SemiBold"/>
                <a:ea typeface="Plus Jakarta Sans SemiBold"/>
                <a:cs typeface="Plus Jakarta Sans SemiBold"/>
                <a:sym typeface="Plus Jakarta Sans SemiBold"/>
              </a:rPr>
              <a:t>Analysis of 20,000 Indeed job adverts (Oct 25)</a:t>
            </a:r>
            <a:endParaRPr sz="1000">
              <a:solidFill>
                <a:srgbClr val="2766DB"/>
              </a:solidFill>
              <a:latin typeface="Plus Jakarta Sans"/>
              <a:ea typeface="Plus Jakarta Sans"/>
              <a:cs typeface="Plus Jakarta Sans"/>
              <a:sym typeface="Plus Jakarta Sans"/>
            </a:endParaRPr>
          </a:p>
        </p:txBody>
      </p:sp>
      <p:pic>
        <p:nvPicPr>
          <p:cNvPr id="83" name="Google Shape;83;p15" title="talent-nexus-logo-dark.png"/>
          <p:cNvPicPr preferRelativeResize="0"/>
          <p:nvPr/>
        </p:nvPicPr>
        <p:blipFill>
          <a:blip r:embed="rId3">
            <a:alphaModFix/>
          </a:blip>
          <a:stretch>
            <a:fillRect/>
          </a:stretch>
        </p:blipFill>
        <p:spPr>
          <a:xfrm>
            <a:off x="352775" y="281900"/>
            <a:ext cx="1139124" cy="142100"/>
          </a:xfrm>
          <a:prstGeom prst="rect">
            <a:avLst/>
          </a:prstGeom>
          <a:noFill/>
          <a:ln>
            <a:noFill/>
          </a:ln>
        </p:spPr>
      </p:pic>
      <p:pic>
        <p:nvPicPr>
          <p:cNvPr id="84" name="Google Shape;84;p15" title="Vector-6.png"/>
          <p:cNvPicPr preferRelativeResize="0"/>
          <p:nvPr/>
        </p:nvPicPr>
        <p:blipFill>
          <a:blip r:embed="rId4">
            <a:alphaModFix amt="80000"/>
          </a:blip>
          <a:stretch>
            <a:fillRect/>
          </a:stretch>
        </p:blipFill>
        <p:spPr>
          <a:xfrm>
            <a:off x="5959950" y="-1495900"/>
            <a:ext cx="6854098" cy="6837395"/>
          </a:xfrm>
          <a:prstGeom prst="rect">
            <a:avLst/>
          </a:prstGeom>
          <a:noFill/>
          <a:ln>
            <a:noFill/>
          </a:ln>
        </p:spPr>
      </p:pic>
      <p:pic>
        <p:nvPicPr>
          <p:cNvPr id="85" name="Google Shape;85;p15" title="quote.png"/>
          <p:cNvPicPr preferRelativeResize="0"/>
          <p:nvPr/>
        </p:nvPicPr>
        <p:blipFill>
          <a:blip r:embed="rId5">
            <a:alphaModFix/>
          </a:blip>
          <a:stretch>
            <a:fillRect/>
          </a:stretch>
        </p:blipFill>
        <p:spPr>
          <a:xfrm>
            <a:off x="907725" y="1641725"/>
            <a:ext cx="376754" cy="345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p:nvPr/>
        </p:nvSpPr>
        <p:spPr>
          <a:xfrm>
            <a:off x="886758" y="1606758"/>
            <a:ext cx="2543400" cy="1712400"/>
          </a:xfrm>
          <a:prstGeom prst="roundRect">
            <a:avLst>
              <a:gd name="adj" fmla="val 8284"/>
            </a:avLst>
          </a:prstGeom>
          <a:solidFill>
            <a:srgbClr val="2362D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endParaRPr>
          </a:p>
        </p:txBody>
      </p:sp>
      <p:sp>
        <p:nvSpPr>
          <p:cNvPr id="91" name="Google Shape;91;p16"/>
          <p:cNvSpPr txBox="1"/>
          <p:nvPr/>
        </p:nvSpPr>
        <p:spPr>
          <a:xfrm>
            <a:off x="8423750" y="180000"/>
            <a:ext cx="548700" cy="34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a:solidFill>
                  <a:srgbClr val="010B32"/>
                </a:solidFill>
                <a:latin typeface="Plus Jakarta Sans Medium"/>
                <a:ea typeface="Plus Jakarta Sans Medium"/>
                <a:cs typeface="Plus Jakarta Sans Medium"/>
                <a:sym typeface="Plus Jakarta Sans Medium"/>
              </a:rPr>
              <a:t>4</a:t>
            </a:fld>
            <a:endParaRPr sz="1100">
              <a:solidFill>
                <a:srgbClr val="010B32"/>
              </a:solidFill>
              <a:latin typeface="Plus Jakarta Sans Medium"/>
              <a:ea typeface="Plus Jakarta Sans Medium"/>
              <a:cs typeface="Plus Jakarta Sans Medium"/>
              <a:sym typeface="Plus Jakarta Sans Medium"/>
            </a:endParaRPr>
          </a:p>
        </p:txBody>
      </p:sp>
      <p:pic>
        <p:nvPicPr>
          <p:cNvPr id="92" name="Google Shape;92;p16" title="talent-nexus-logo-dark.png"/>
          <p:cNvPicPr preferRelativeResize="0"/>
          <p:nvPr/>
        </p:nvPicPr>
        <p:blipFill>
          <a:blip r:embed="rId3">
            <a:alphaModFix/>
          </a:blip>
          <a:stretch>
            <a:fillRect/>
          </a:stretch>
        </p:blipFill>
        <p:spPr>
          <a:xfrm>
            <a:off x="352775" y="281900"/>
            <a:ext cx="1139124" cy="142100"/>
          </a:xfrm>
          <a:prstGeom prst="rect">
            <a:avLst/>
          </a:prstGeom>
          <a:noFill/>
          <a:ln>
            <a:noFill/>
          </a:ln>
        </p:spPr>
      </p:pic>
      <p:pic>
        <p:nvPicPr>
          <p:cNvPr id="93" name="Google Shape;93;p16" title="Vector-6.png"/>
          <p:cNvPicPr preferRelativeResize="0"/>
          <p:nvPr/>
        </p:nvPicPr>
        <p:blipFill>
          <a:blip r:embed="rId4">
            <a:alphaModFix amt="80000"/>
          </a:blip>
          <a:stretch>
            <a:fillRect/>
          </a:stretch>
        </p:blipFill>
        <p:spPr>
          <a:xfrm>
            <a:off x="5959950" y="-1495900"/>
            <a:ext cx="6854098" cy="6837395"/>
          </a:xfrm>
          <a:prstGeom prst="rect">
            <a:avLst/>
          </a:prstGeom>
          <a:noFill/>
          <a:ln>
            <a:noFill/>
          </a:ln>
        </p:spPr>
      </p:pic>
      <p:sp>
        <p:nvSpPr>
          <p:cNvPr id="94" name="Google Shape;94;p16"/>
          <p:cNvSpPr txBox="1"/>
          <p:nvPr/>
        </p:nvSpPr>
        <p:spPr>
          <a:xfrm>
            <a:off x="3674459" y="1787441"/>
            <a:ext cx="38616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solidFill>
                  <a:srgbClr val="000A2F"/>
                </a:solidFill>
                <a:latin typeface="Plus Jakarta Sans SemiBold"/>
                <a:ea typeface="Plus Jakarta Sans SemiBold"/>
                <a:cs typeface="Plus Jakarta Sans SemiBold"/>
                <a:sym typeface="Plus Jakarta Sans SemiBold"/>
              </a:rPr>
              <a:t>of jobs fail a basic spelling, grammar and formatting check.</a:t>
            </a:r>
            <a:endParaRPr sz="1800">
              <a:solidFill>
                <a:srgbClr val="000A2F"/>
              </a:solidFill>
              <a:latin typeface="Plus Jakarta Sans"/>
              <a:ea typeface="Plus Jakarta Sans"/>
              <a:cs typeface="Plus Jakarta Sans"/>
              <a:sym typeface="Plus Jakarta Sans"/>
            </a:endParaRPr>
          </a:p>
        </p:txBody>
      </p:sp>
      <p:sp>
        <p:nvSpPr>
          <p:cNvPr id="95" name="Google Shape;95;p16"/>
          <p:cNvSpPr txBox="1"/>
          <p:nvPr/>
        </p:nvSpPr>
        <p:spPr>
          <a:xfrm>
            <a:off x="1047575" y="1844500"/>
            <a:ext cx="24141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800">
                <a:solidFill>
                  <a:schemeClr val="lt1"/>
                </a:solidFill>
                <a:latin typeface="Plus Jakarta Sans SemiBold"/>
                <a:ea typeface="Plus Jakarta Sans SemiBold"/>
                <a:cs typeface="Plus Jakarta Sans SemiBold"/>
                <a:sym typeface="Plus Jakarta Sans SemiBold"/>
              </a:rPr>
              <a:t>80%</a:t>
            </a:r>
            <a:endParaRPr sz="6000">
              <a:solidFill>
                <a:schemeClr val="lt1"/>
              </a:solidFill>
              <a:latin typeface="Plus Jakarta Sans"/>
              <a:ea typeface="Plus Jakarta Sans"/>
              <a:cs typeface="Plus Jakarta Sans"/>
              <a:sym typeface="Plus Jakart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p:nvPr/>
        </p:nvSpPr>
        <p:spPr>
          <a:xfrm>
            <a:off x="434000" y="3443425"/>
            <a:ext cx="7596600" cy="12930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rgbClr val="000A2F"/>
              </a:buClr>
              <a:buSzPts val="2400"/>
              <a:buFont typeface="Plus Jakarta Sans"/>
              <a:buChar char="■"/>
            </a:pPr>
            <a:r>
              <a:rPr lang="en" sz="2400">
                <a:solidFill>
                  <a:srgbClr val="000A2F"/>
                </a:solidFill>
                <a:latin typeface="Plus Jakarta Sans"/>
                <a:ea typeface="Plus Jakarta Sans"/>
                <a:cs typeface="Plus Jakarta Sans"/>
                <a:sym typeface="Plus Jakarta Sans"/>
              </a:rPr>
              <a:t>Restricted visibility = more expensive</a:t>
            </a:r>
            <a:endParaRPr sz="2400">
              <a:solidFill>
                <a:srgbClr val="000A2F"/>
              </a:solidFill>
              <a:latin typeface="Plus Jakarta Sans"/>
              <a:ea typeface="Plus Jakarta Sans"/>
              <a:cs typeface="Plus Jakarta Sans"/>
              <a:sym typeface="Plus Jakarta Sans"/>
            </a:endParaRPr>
          </a:p>
          <a:p>
            <a:pPr marL="457200" lvl="0" indent="-381000" algn="l" rtl="0">
              <a:spcBef>
                <a:spcPts val="0"/>
              </a:spcBef>
              <a:spcAft>
                <a:spcPts val="0"/>
              </a:spcAft>
              <a:buClr>
                <a:srgbClr val="000A2F"/>
              </a:buClr>
              <a:buSzPts val="2400"/>
              <a:buFont typeface="Plus Jakarta Sans"/>
              <a:buChar char="■"/>
            </a:pPr>
            <a:r>
              <a:rPr lang="en" sz="2400">
                <a:solidFill>
                  <a:srgbClr val="000A2F"/>
                </a:solidFill>
                <a:latin typeface="Plus Jakarta Sans"/>
                <a:ea typeface="Plus Jakarta Sans"/>
                <a:cs typeface="Plus Jakarta Sans"/>
                <a:sym typeface="Plus Jakarta Sans"/>
              </a:rPr>
              <a:t>AI ranking and semantic candidate matching</a:t>
            </a:r>
            <a:endParaRPr sz="2400">
              <a:solidFill>
                <a:srgbClr val="000A2F"/>
              </a:solidFill>
              <a:latin typeface="Plus Jakarta Sans"/>
              <a:ea typeface="Plus Jakarta Sans"/>
              <a:cs typeface="Plus Jakarta Sans"/>
              <a:sym typeface="Plus Jakarta Sans"/>
            </a:endParaRPr>
          </a:p>
          <a:p>
            <a:pPr marL="457200" lvl="0" indent="-381000" algn="l" rtl="0">
              <a:spcBef>
                <a:spcPts val="0"/>
              </a:spcBef>
              <a:spcAft>
                <a:spcPts val="0"/>
              </a:spcAft>
              <a:buClr>
                <a:srgbClr val="000A2F"/>
              </a:buClr>
              <a:buSzPts val="2400"/>
              <a:buFont typeface="Plus Jakarta Sans"/>
              <a:buChar char="■"/>
            </a:pPr>
            <a:r>
              <a:rPr lang="en" sz="2400">
                <a:solidFill>
                  <a:srgbClr val="000A2F"/>
                </a:solidFill>
                <a:latin typeface="Plus Jakarta Sans"/>
                <a:ea typeface="Plus Jakarta Sans"/>
                <a:cs typeface="Plus Jakarta Sans"/>
                <a:sym typeface="Plus Jakarta Sans"/>
              </a:rPr>
              <a:t>Excludes good candidates, not bad</a:t>
            </a:r>
            <a:endParaRPr sz="2400">
              <a:solidFill>
                <a:srgbClr val="000A2F"/>
              </a:solidFill>
              <a:latin typeface="Plus Jakarta Sans"/>
              <a:ea typeface="Plus Jakarta Sans"/>
              <a:cs typeface="Plus Jakarta Sans"/>
              <a:sym typeface="Plus Jakarta Sans"/>
            </a:endParaRPr>
          </a:p>
        </p:txBody>
      </p:sp>
      <p:sp>
        <p:nvSpPr>
          <p:cNvPr id="101" name="Google Shape;101;p17"/>
          <p:cNvSpPr txBox="1"/>
          <p:nvPr/>
        </p:nvSpPr>
        <p:spPr>
          <a:xfrm>
            <a:off x="8423750" y="180000"/>
            <a:ext cx="548700" cy="34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a:solidFill>
                  <a:srgbClr val="010B32"/>
                </a:solidFill>
                <a:latin typeface="Plus Jakarta Sans Medium"/>
                <a:ea typeface="Plus Jakarta Sans Medium"/>
                <a:cs typeface="Plus Jakarta Sans Medium"/>
                <a:sym typeface="Plus Jakarta Sans Medium"/>
              </a:rPr>
              <a:t>5</a:t>
            </a:fld>
            <a:endParaRPr sz="1100">
              <a:solidFill>
                <a:srgbClr val="010B32"/>
              </a:solidFill>
              <a:latin typeface="Plus Jakarta Sans Medium"/>
              <a:ea typeface="Plus Jakarta Sans Medium"/>
              <a:cs typeface="Plus Jakarta Sans Medium"/>
              <a:sym typeface="Plus Jakarta Sans Medium"/>
            </a:endParaRPr>
          </a:p>
        </p:txBody>
      </p:sp>
      <p:pic>
        <p:nvPicPr>
          <p:cNvPr id="102" name="Google Shape;102;p17" title="talent-nexus-logo-dark.png"/>
          <p:cNvPicPr preferRelativeResize="0"/>
          <p:nvPr/>
        </p:nvPicPr>
        <p:blipFill>
          <a:blip r:embed="rId3">
            <a:alphaModFix/>
          </a:blip>
          <a:stretch>
            <a:fillRect/>
          </a:stretch>
        </p:blipFill>
        <p:spPr>
          <a:xfrm>
            <a:off x="352775" y="281900"/>
            <a:ext cx="1139124" cy="142100"/>
          </a:xfrm>
          <a:prstGeom prst="rect">
            <a:avLst/>
          </a:prstGeom>
          <a:noFill/>
          <a:ln>
            <a:noFill/>
          </a:ln>
        </p:spPr>
      </p:pic>
      <p:pic>
        <p:nvPicPr>
          <p:cNvPr id="103" name="Google Shape;103;p17" title="Vector-6.png"/>
          <p:cNvPicPr preferRelativeResize="0"/>
          <p:nvPr/>
        </p:nvPicPr>
        <p:blipFill>
          <a:blip r:embed="rId4">
            <a:alphaModFix amt="80000"/>
          </a:blip>
          <a:stretch>
            <a:fillRect/>
          </a:stretch>
        </p:blipFill>
        <p:spPr>
          <a:xfrm>
            <a:off x="5959950" y="-1495900"/>
            <a:ext cx="6854098" cy="6837395"/>
          </a:xfrm>
          <a:prstGeom prst="rect">
            <a:avLst/>
          </a:prstGeom>
          <a:noFill/>
          <a:ln>
            <a:noFill/>
          </a:ln>
        </p:spPr>
      </p:pic>
      <p:sp>
        <p:nvSpPr>
          <p:cNvPr id="104" name="Google Shape;104;p17"/>
          <p:cNvSpPr txBox="1"/>
          <p:nvPr/>
        </p:nvSpPr>
        <p:spPr>
          <a:xfrm>
            <a:off x="434000" y="2689225"/>
            <a:ext cx="73044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rgbClr val="2362D7"/>
                </a:solidFill>
                <a:latin typeface="Plus Jakarta Sans"/>
                <a:ea typeface="Plus Jakarta Sans"/>
                <a:cs typeface="Plus Jakarta Sans"/>
                <a:sym typeface="Plus Jakarta Sans"/>
              </a:rPr>
              <a:t>More important than ever</a:t>
            </a:r>
            <a:endParaRPr sz="3700" b="1">
              <a:solidFill>
                <a:srgbClr val="2362D7"/>
              </a:solidFill>
              <a:latin typeface="Plus Jakarta Sans"/>
              <a:ea typeface="Plus Jakarta Sans"/>
              <a:cs typeface="Plus Jakarta Sans"/>
              <a:sym typeface="Plus Jakart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p:nvPr/>
        </p:nvSpPr>
        <p:spPr>
          <a:xfrm>
            <a:off x="762000" y="2023562"/>
            <a:ext cx="30801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rgbClr val="010B32"/>
                </a:solidFill>
                <a:latin typeface="Plus Jakarta Sans"/>
                <a:ea typeface="Plus Jakarta Sans"/>
                <a:cs typeface="Plus Jakarta Sans"/>
                <a:sym typeface="Plus Jakarta Sans"/>
              </a:rPr>
              <a:t>Basic quality standards (accurate information, correctly inputted)</a:t>
            </a:r>
            <a:endParaRPr sz="2000">
              <a:solidFill>
                <a:srgbClr val="010B32"/>
              </a:solidFill>
              <a:latin typeface="Plus Jakarta Sans"/>
              <a:ea typeface="Plus Jakarta Sans"/>
              <a:cs typeface="Plus Jakarta Sans"/>
              <a:sym typeface="Plus Jakarta Sans"/>
            </a:endParaRPr>
          </a:p>
        </p:txBody>
      </p:sp>
      <p:sp>
        <p:nvSpPr>
          <p:cNvPr id="110" name="Google Shape;110;p18"/>
          <p:cNvSpPr txBox="1"/>
          <p:nvPr/>
        </p:nvSpPr>
        <p:spPr>
          <a:xfrm>
            <a:off x="8423750" y="180000"/>
            <a:ext cx="548700" cy="34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a:solidFill>
                  <a:srgbClr val="010B32"/>
                </a:solidFill>
                <a:latin typeface="Plus Jakarta Sans Medium"/>
                <a:ea typeface="Plus Jakarta Sans Medium"/>
                <a:cs typeface="Plus Jakarta Sans Medium"/>
                <a:sym typeface="Plus Jakarta Sans Medium"/>
              </a:rPr>
              <a:t>6</a:t>
            </a:fld>
            <a:endParaRPr sz="1100">
              <a:solidFill>
                <a:srgbClr val="010B32"/>
              </a:solidFill>
              <a:latin typeface="Plus Jakarta Sans Medium"/>
              <a:ea typeface="Plus Jakarta Sans Medium"/>
              <a:cs typeface="Plus Jakarta Sans Medium"/>
              <a:sym typeface="Plus Jakarta Sans Medium"/>
            </a:endParaRPr>
          </a:p>
        </p:txBody>
      </p:sp>
      <p:pic>
        <p:nvPicPr>
          <p:cNvPr id="111" name="Google Shape;111;p18" title="talent-nexus-logo-dark.png"/>
          <p:cNvPicPr preferRelativeResize="0"/>
          <p:nvPr/>
        </p:nvPicPr>
        <p:blipFill>
          <a:blip r:embed="rId3">
            <a:alphaModFix/>
          </a:blip>
          <a:stretch>
            <a:fillRect/>
          </a:stretch>
        </p:blipFill>
        <p:spPr>
          <a:xfrm>
            <a:off x="352775" y="281900"/>
            <a:ext cx="1139124" cy="142100"/>
          </a:xfrm>
          <a:prstGeom prst="rect">
            <a:avLst/>
          </a:prstGeom>
          <a:noFill/>
          <a:ln>
            <a:noFill/>
          </a:ln>
        </p:spPr>
      </p:pic>
      <p:pic>
        <p:nvPicPr>
          <p:cNvPr id="112" name="Google Shape;112;p18" title="Vector-6.png"/>
          <p:cNvPicPr preferRelativeResize="0"/>
          <p:nvPr/>
        </p:nvPicPr>
        <p:blipFill>
          <a:blip r:embed="rId4">
            <a:alphaModFix amt="80000"/>
          </a:blip>
          <a:stretch>
            <a:fillRect/>
          </a:stretch>
        </p:blipFill>
        <p:spPr>
          <a:xfrm>
            <a:off x="5959950" y="-1495900"/>
            <a:ext cx="6854098" cy="6837395"/>
          </a:xfrm>
          <a:prstGeom prst="rect">
            <a:avLst/>
          </a:prstGeom>
          <a:noFill/>
          <a:ln>
            <a:noFill/>
          </a:ln>
        </p:spPr>
      </p:pic>
      <p:sp>
        <p:nvSpPr>
          <p:cNvPr id="113" name="Google Shape;113;p18"/>
          <p:cNvSpPr txBox="1"/>
          <p:nvPr/>
        </p:nvSpPr>
        <p:spPr>
          <a:xfrm>
            <a:off x="554100" y="1311650"/>
            <a:ext cx="3495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a:solidFill>
                  <a:srgbClr val="2362D7"/>
                </a:solidFill>
                <a:latin typeface="Plus Jakarta Sans SemiBold"/>
                <a:ea typeface="Plus Jakarta Sans SemiBold"/>
                <a:cs typeface="Plus Jakarta Sans SemiBold"/>
                <a:sym typeface="Plus Jakarta Sans SemiBold"/>
              </a:rPr>
              <a:t>Top 50%</a:t>
            </a:r>
            <a:endParaRPr sz="3200">
              <a:solidFill>
                <a:srgbClr val="2362D7"/>
              </a:solidFill>
              <a:latin typeface="Plus Jakarta Sans SemiBold"/>
              <a:ea typeface="Plus Jakarta Sans SemiBold"/>
              <a:cs typeface="Plus Jakarta Sans SemiBold"/>
              <a:sym typeface="Plus Jakarta Sans SemiBold"/>
            </a:endParaRPr>
          </a:p>
        </p:txBody>
      </p:sp>
      <p:sp>
        <p:nvSpPr>
          <p:cNvPr id="114" name="Google Shape;114;p18"/>
          <p:cNvSpPr txBox="1"/>
          <p:nvPr/>
        </p:nvSpPr>
        <p:spPr>
          <a:xfrm>
            <a:off x="4927850" y="1311650"/>
            <a:ext cx="3495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a:solidFill>
                  <a:srgbClr val="000A2F"/>
                </a:solidFill>
                <a:latin typeface="Plus Jakarta Sans"/>
                <a:ea typeface="Plus Jakarta Sans"/>
                <a:cs typeface="Plus Jakarta Sans"/>
                <a:sym typeface="Plus Jakarta Sans"/>
              </a:rPr>
              <a:t>Top 10%</a:t>
            </a:r>
            <a:endParaRPr sz="3200" b="1">
              <a:solidFill>
                <a:srgbClr val="000A2F"/>
              </a:solidFill>
              <a:latin typeface="Plus Jakarta Sans"/>
              <a:ea typeface="Plus Jakarta Sans"/>
              <a:cs typeface="Plus Jakarta Sans"/>
              <a:sym typeface="Plus Jakarta Sans"/>
            </a:endParaRPr>
          </a:p>
        </p:txBody>
      </p:sp>
      <p:sp>
        <p:nvSpPr>
          <p:cNvPr id="115" name="Google Shape;115;p18"/>
          <p:cNvSpPr txBox="1"/>
          <p:nvPr/>
        </p:nvSpPr>
        <p:spPr>
          <a:xfrm>
            <a:off x="4745450" y="2023550"/>
            <a:ext cx="38607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rgbClr val="2362D7"/>
                </a:solidFill>
                <a:latin typeface="Plus Jakarta Sans"/>
                <a:ea typeface="Plus Jakarta Sans"/>
                <a:cs typeface="Plus Jakarta Sans"/>
                <a:sym typeface="Plus Jakarta Sans"/>
              </a:rPr>
              <a:t>Contextually rich content, optimised for candidates and algorithms</a:t>
            </a:r>
            <a:endParaRPr sz="2000">
              <a:solidFill>
                <a:srgbClr val="2362D7"/>
              </a:solidFill>
              <a:latin typeface="Plus Jakarta Sans"/>
              <a:ea typeface="Plus Jakarta Sans"/>
              <a:cs typeface="Plus Jakarta Sans"/>
              <a:sym typeface="Plus Jakart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p:nvPr/>
        </p:nvSpPr>
        <p:spPr>
          <a:xfrm>
            <a:off x="3989638" y="2903500"/>
            <a:ext cx="47328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2766DB"/>
                </a:solidFill>
                <a:latin typeface="Plus Jakarta Sans SemiBold"/>
                <a:ea typeface="Plus Jakarta Sans SemiBold"/>
                <a:cs typeface="Plus Jakarta Sans SemiBold"/>
                <a:sym typeface="Plus Jakarta Sans SemiBold"/>
              </a:rPr>
              <a:t>Analysis of 36 months of job board renewals</a:t>
            </a:r>
            <a:endParaRPr sz="1300">
              <a:solidFill>
                <a:srgbClr val="2766DB"/>
              </a:solidFill>
              <a:latin typeface="Plus Jakarta Sans SemiBold"/>
              <a:ea typeface="Plus Jakarta Sans SemiBold"/>
              <a:cs typeface="Plus Jakarta Sans SemiBold"/>
              <a:sym typeface="Plus Jakarta Sans SemiBold"/>
            </a:endParaRPr>
          </a:p>
          <a:p>
            <a:pPr marL="0" lvl="0" indent="0" algn="l" rtl="0">
              <a:spcBef>
                <a:spcPts val="0"/>
              </a:spcBef>
              <a:spcAft>
                <a:spcPts val="0"/>
              </a:spcAft>
              <a:buNone/>
            </a:pPr>
            <a:r>
              <a:rPr lang="en" sz="1300">
                <a:solidFill>
                  <a:srgbClr val="2766DB"/>
                </a:solidFill>
                <a:latin typeface="Plus Jakarta Sans SemiBold"/>
                <a:ea typeface="Plus Jakarta Sans SemiBold"/>
                <a:cs typeface="Plus Jakarta Sans SemiBold"/>
                <a:sym typeface="Plus Jakarta Sans SemiBold"/>
              </a:rPr>
              <a:t>across 500 recruitment businesses.</a:t>
            </a:r>
            <a:endParaRPr sz="1000">
              <a:solidFill>
                <a:srgbClr val="2766DB"/>
              </a:solidFill>
              <a:latin typeface="Plus Jakarta Sans"/>
              <a:ea typeface="Plus Jakarta Sans"/>
              <a:cs typeface="Plus Jakarta Sans"/>
              <a:sym typeface="Plus Jakarta Sans"/>
            </a:endParaRPr>
          </a:p>
        </p:txBody>
      </p:sp>
      <p:sp>
        <p:nvSpPr>
          <p:cNvPr id="121" name="Google Shape;121;p19"/>
          <p:cNvSpPr txBox="1"/>
          <p:nvPr/>
        </p:nvSpPr>
        <p:spPr>
          <a:xfrm>
            <a:off x="8423750" y="180000"/>
            <a:ext cx="548700" cy="34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a:solidFill>
                  <a:srgbClr val="010B32"/>
                </a:solidFill>
                <a:latin typeface="Plus Jakarta Sans Medium"/>
                <a:ea typeface="Plus Jakarta Sans Medium"/>
                <a:cs typeface="Plus Jakarta Sans Medium"/>
                <a:sym typeface="Plus Jakarta Sans Medium"/>
              </a:rPr>
              <a:t>7</a:t>
            </a:fld>
            <a:endParaRPr sz="1100">
              <a:solidFill>
                <a:srgbClr val="010B32"/>
              </a:solidFill>
              <a:latin typeface="Plus Jakarta Sans Medium"/>
              <a:ea typeface="Plus Jakarta Sans Medium"/>
              <a:cs typeface="Plus Jakarta Sans Medium"/>
              <a:sym typeface="Plus Jakarta Sans Medium"/>
            </a:endParaRPr>
          </a:p>
        </p:txBody>
      </p:sp>
      <p:sp>
        <p:nvSpPr>
          <p:cNvPr id="122" name="Google Shape;122;p19"/>
          <p:cNvSpPr txBox="1"/>
          <p:nvPr/>
        </p:nvSpPr>
        <p:spPr>
          <a:xfrm>
            <a:off x="1554800" y="1671775"/>
            <a:ext cx="70737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i="1">
                <a:solidFill>
                  <a:srgbClr val="010B32"/>
                </a:solidFill>
                <a:latin typeface="Plus Jakarta Sans SemiBold"/>
                <a:ea typeface="Plus Jakarta Sans SemiBold"/>
                <a:cs typeface="Plus Jakarta Sans SemiBold"/>
                <a:sym typeface="Plus Jakarta Sans SemiBold"/>
              </a:rPr>
              <a:t>The market restricted, then stopped looking for improvements.</a:t>
            </a:r>
            <a:endParaRPr sz="2200" i="1">
              <a:solidFill>
                <a:srgbClr val="010B32"/>
              </a:solidFill>
              <a:latin typeface="Plus Jakarta Sans"/>
              <a:ea typeface="Plus Jakarta Sans"/>
              <a:cs typeface="Plus Jakarta Sans"/>
              <a:sym typeface="Plus Jakarta Sans"/>
            </a:endParaRPr>
          </a:p>
        </p:txBody>
      </p:sp>
      <p:pic>
        <p:nvPicPr>
          <p:cNvPr id="123" name="Google Shape;123;p19" title="talent-nexus-logo-dark.png"/>
          <p:cNvPicPr preferRelativeResize="0"/>
          <p:nvPr/>
        </p:nvPicPr>
        <p:blipFill>
          <a:blip r:embed="rId3">
            <a:alphaModFix/>
          </a:blip>
          <a:stretch>
            <a:fillRect/>
          </a:stretch>
        </p:blipFill>
        <p:spPr>
          <a:xfrm>
            <a:off x="352775" y="281900"/>
            <a:ext cx="1139124" cy="142100"/>
          </a:xfrm>
          <a:prstGeom prst="rect">
            <a:avLst/>
          </a:prstGeom>
          <a:noFill/>
          <a:ln>
            <a:noFill/>
          </a:ln>
        </p:spPr>
      </p:pic>
      <p:pic>
        <p:nvPicPr>
          <p:cNvPr id="124" name="Google Shape;124;p19" title="Vector-6.png"/>
          <p:cNvPicPr preferRelativeResize="0"/>
          <p:nvPr/>
        </p:nvPicPr>
        <p:blipFill>
          <a:blip r:embed="rId4">
            <a:alphaModFix amt="80000"/>
          </a:blip>
          <a:stretch>
            <a:fillRect/>
          </a:stretch>
        </p:blipFill>
        <p:spPr>
          <a:xfrm>
            <a:off x="5959950" y="-1495900"/>
            <a:ext cx="6854098" cy="6837395"/>
          </a:xfrm>
          <a:prstGeom prst="rect">
            <a:avLst/>
          </a:prstGeom>
          <a:noFill/>
          <a:ln>
            <a:noFill/>
          </a:ln>
        </p:spPr>
      </p:pic>
      <p:pic>
        <p:nvPicPr>
          <p:cNvPr id="125" name="Google Shape;125;p19" title="quote.png"/>
          <p:cNvPicPr preferRelativeResize="0"/>
          <p:nvPr/>
        </p:nvPicPr>
        <p:blipFill>
          <a:blip r:embed="rId5">
            <a:alphaModFix/>
          </a:blip>
          <a:stretch>
            <a:fillRect/>
          </a:stretch>
        </p:blipFill>
        <p:spPr>
          <a:xfrm>
            <a:off x="907725" y="1641725"/>
            <a:ext cx="376754" cy="345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0" title="Vector-6.png"/>
          <p:cNvPicPr preferRelativeResize="0"/>
          <p:nvPr/>
        </p:nvPicPr>
        <p:blipFill>
          <a:blip r:embed="rId3">
            <a:alphaModFix amt="80000"/>
          </a:blip>
          <a:stretch>
            <a:fillRect/>
          </a:stretch>
        </p:blipFill>
        <p:spPr>
          <a:xfrm>
            <a:off x="5959950" y="-1495900"/>
            <a:ext cx="6854098" cy="6837395"/>
          </a:xfrm>
          <a:prstGeom prst="rect">
            <a:avLst/>
          </a:prstGeom>
          <a:noFill/>
          <a:ln>
            <a:noFill/>
          </a:ln>
        </p:spPr>
      </p:pic>
      <p:sp>
        <p:nvSpPr>
          <p:cNvPr id="131" name="Google Shape;131;p20"/>
          <p:cNvSpPr/>
          <p:nvPr/>
        </p:nvSpPr>
        <p:spPr>
          <a:xfrm>
            <a:off x="5653175" y="1569749"/>
            <a:ext cx="2543400" cy="2004000"/>
          </a:xfrm>
          <a:prstGeom prst="roundRect">
            <a:avLst>
              <a:gd name="adj" fmla="val 8284"/>
            </a:avLst>
          </a:prstGeom>
          <a:solidFill>
            <a:srgbClr val="E7EEF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endParaRPr>
          </a:p>
        </p:txBody>
      </p:sp>
      <p:sp>
        <p:nvSpPr>
          <p:cNvPr id="132" name="Google Shape;132;p20"/>
          <p:cNvSpPr/>
          <p:nvPr/>
        </p:nvSpPr>
        <p:spPr>
          <a:xfrm>
            <a:off x="953425" y="1569749"/>
            <a:ext cx="2543400" cy="2004000"/>
          </a:xfrm>
          <a:prstGeom prst="roundRect">
            <a:avLst>
              <a:gd name="adj" fmla="val 8284"/>
            </a:avLst>
          </a:prstGeom>
          <a:solidFill>
            <a:srgbClr val="E7EEF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endParaRPr>
          </a:p>
        </p:txBody>
      </p:sp>
      <p:sp>
        <p:nvSpPr>
          <p:cNvPr id="133" name="Google Shape;133;p20"/>
          <p:cNvSpPr txBox="1"/>
          <p:nvPr/>
        </p:nvSpPr>
        <p:spPr>
          <a:xfrm>
            <a:off x="8423750" y="180000"/>
            <a:ext cx="548700" cy="34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a:solidFill>
                  <a:srgbClr val="010B32"/>
                </a:solidFill>
                <a:latin typeface="Plus Jakarta Sans Medium"/>
                <a:ea typeface="Plus Jakarta Sans Medium"/>
                <a:cs typeface="Plus Jakarta Sans Medium"/>
                <a:sym typeface="Plus Jakarta Sans Medium"/>
              </a:rPr>
              <a:t>8</a:t>
            </a:fld>
            <a:endParaRPr sz="1100">
              <a:solidFill>
                <a:srgbClr val="010B32"/>
              </a:solidFill>
              <a:latin typeface="Plus Jakarta Sans Medium"/>
              <a:ea typeface="Plus Jakarta Sans Medium"/>
              <a:cs typeface="Plus Jakarta Sans Medium"/>
              <a:sym typeface="Plus Jakarta Sans Medium"/>
            </a:endParaRPr>
          </a:p>
        </p:txBody>
      </p:sp>
      <p:pic>
        <p:nvPicPr>
          <p:cNvPr id="134" name="Google Shape;134;p20" title="talent-nexus-logo-dark.png"/>
          <p:cNvPicPr preferRelativeResize="0"/>
          <p:nvPr/>
        </p:nvPicPr>
        <p:blipFill>
          <a:blip r:embed="rId4">
            <a:alphaModFix/>
          </a:blip>
          <a:stretch>
            <a:fillRect/>
          </a:stretch>
        </p:blipFill>
        <p:spPr>
          <a:xfrm>
            <a:off x="352775" y="281900"/>
            <a:ext cx="1139124" cy="142100"/>
          </a:xfrm>
          <a:prstGeom prst="rect">
            <a:avLst/>
          </a:prstGeom>
          <a:noFill/>
          <a:ln>
            <a:noFill/>
          </a:ln>
        </p:spPr>
      </p:pic>
      <p:sp>
        <p:nvSpPr>
          <p:cNvPr id="135" name="Google Shape;135;p20"/>
          <p:cNvSpPr txBox="1"/>
          <p:nvPr/>
        </p:nvSpPr>
        <p:spPr>
          <a:xfrm>
            <a:off x="467867" y="2890913"/>
            <a:ext cx="34638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a:solidFill>
                  <a:srgbClr val="2362D7"/>
                </a:solidFill>
                <a:latin typeface="Plus Jakarta Sans"/>
                <a:ea typeface="Plus Jakarta Sans"/>
                <a:cs typeface="Plus Jakarta Sans"/>
                <a:sym typeface="Plus Jakarta Sans"/>
              </a:rPr>
              <a:t>2024</a:t>
            </a:r>
            <a:endParaRPr sz="2300">
              <a:solidFill>
                <a:srgbClr val="2362D7"/>
              </a:solidFill>
              <a:latin typeface="Plus Jakarta Sans"/>
              <a:ea typeface="Plus Jakarta Sans"/>
              <a:cs typeface="Plus Jakarta Sans"/>
              <a:sym typeface="Plus Jakarta Sans"/>
            </a:endParaRPr>
          </a:p>
        </p:txBody>
      </p:sp>
      <p:sp>
        <p:nvSpPr>
          <p:cNvPr id="136" name="Google Shape;136;p20"/>
          <p:cNvSpPr txBox="1"/>
          <p:nvPr/>
        </p:nvSpPr>
        <p:spPr>
          <a:xfrm>
            <a:off x="396163" y="1677863"/>
            <a:ext cx="36072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0" b="1">
                <a:solidFill>
                  <a:srgbClr val="2362D7"/>
                </a:solidFill>
                <a:latin typeface="Plus Jakarta Sans"/>
                <a:ea typeface="Plus Jakarta Sans"/>
                <a:cs typeface="Plus Jakarta Sans"/>
                <a:sym typeface="Plus Jakarta Sans"/>
              </a:rPr>
              <a:t>3.5</a:t>
            </a:r>
            <a:endParaRPr sz="7000" b="1">
              <a:solidFill>
                <a:srgbClr val="2362D7"/>
              </a:solidFill>
              <a:latin typeface="Plus Jakarta Sans"/>
              <a:ea typeface="Plus Jakarta Sans"/>
              <a:cs typeface="Plus Jakarta Sans"/>
              <a:sym typeface="Plus Jakarta Sans"/>
            </a:endParaRPr>
          </a:p>
        </p:txBody>
      </p:sp>
      <p:sp>
        <p:nvSpPr>
          <p:cNvPr id="137" name="Google Shape;137;p20"/>
          <p:cNvSpPr txBox="1"/>
          <p:nvPr/>
        </p:nvSpPr>
        <p:spPr>
          <a:xfrm>
            <a:off x="5044763" y="1677863"/>
            <a:ext cx="37602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0" b="1">
                <a:solidFill>
                  <a:srgbClr val="2362D7"/>
                </a:solidFill>
                <a:latin typeface="Plus Jakarta Sans"/>
                <a:ea typeface="Plus Jakarta Sans"/>
                <a:cs typeface="Plus Jakarta Sans"/>
                <a:sym typeface="Plus Jakarta Sans"/>
              </a:rPr>
              <a:t>1.8</a:t>
            </a:r>
            <a:endParaRPr sz="7000" b="1">
              <a:solidFill>
                <a:srgbClr val="2362D7"/>
              </a:solidFill>
              <a:latin typeface="Plus Jakarta Sans"/>
              <a:ea typeface="Plus Jakarta Sans"/>
              <a:cs typeface="Plus Jakarta Sans"/>
              <a:sym typeface="Plus Jakarta Sans"/>
            </a:endParaRPr>
          </a:p>
        </p:txBody>
      </p:sp>
      <p:sp>
        <p:nvSpPr>
          <p:cNvPr id="138" name="Google Shape;138;p20"/>
          <p:cNvSpPr/>
          <p:nvPr/>
        </p:nvSpPr>
        <p:spPr>
          <a:xfrm>
            <a:off x="4363938" y="2596063"/>
            <a:ext cx="457200" cy="345900"/>
          </a:xfrm>
          <a:prstGeom prst="rightArrow">
            <a:avLst>
              <a:gd name="adj1" fmla="val 41240"/>
              <a:gd name="adj2" fmla="val 81375"/>
            </a:avLst>
          </a:prstGeom>
          <a:solidFill>
            <a:srgbClr val="E7EEF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rgbClr val="2362D7"/>
              </a:solidFill>
              <a:latin typeface="Plus Jakarta Sans"/>
              <a:ea typeface="Plus Jakarta Sans"/>
              <a:cs typeface="Plus Jakarta Sans"/>
              <a:sym typeface="Plus Jakarta Sans"/>
            </a:endParaRPr>
          </a:p>
        </p:txBody>
      </p:sp>
      <p:sp>
        <p:nvSpPr>
          <p:cNvPr id="139" name="Google Shape;139;p20"/>
          <p:cNvSpPr txBox="1"/>
          <p:nvPr/>
        </p:nvSpPr>
        <p:spPr>
          <a:xfrm>
            <a:off x="5181728" y="2860613"/>
            <a:ext cx="34863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a:solidFill>
                  <a:srgbClr val="2362D7"/>
                </a:solidFill>
                <a:latin typeface="Plus Jakarta Sans"/>
                <a:ea typeface="Plus Jakarta Sans"/>
                <a:cs typeface="Plus Jakarta Sans"/>
                <a:sym typeface="Plus Jakarta Sans"/>
              </a:rPr>
              <a:t>2026</a:t>
            </a:r>
            <a:endParaRPr sz="2300">
              <a:solidFill>
                <a:srgbClr val="2362D7"/>
              </a:solidFill>
              <a:latin typeface="Plus Jakarta Sans"/>
              <a:ea typeface="Plus Jakarta Sans"/>
              <a:cs typeface="Plus Jakarta Sans"/>
              <a:sym typeface="Plus Jakart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p:nvPr/>
        </p:nvSpPr>
        <p:spPr>
          <a:xfrm>
            <a:off x="434000" y="3367225"/>
            <a:ext cx="7596600" cy="12930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rgbClr val="000A2F"/>
              </a:buClr>
              <a:buSzPts val="2400"/>
              <a:buFont typeface="Plus Jakarta Sans"/>
              <a:buChar char="■"/>
            </a:pPr>
            <a:r>
              <a:rPr lang="en" sz="2400">
                <a:solidFill>
                  <a:srgbClr val="000A2F"/>
                </a:solidFill>
                <a:latin typeface="Plus Jakarta Sans"/>
                <a:ea typeface="Plus Jakarta Sans"/>
                <a:cs typeface="Plus Jakarta Sans"/>
                <a:sym typeface="Plus Jakarta Sans"/>
              </a:rPr>
              <a:t>95% of the addressable market on ‘Big 5’.</a:t>
            </a:r>
            <a:endParaRPr sz="2400">
              <a:solidFill>
                <a:srgbClr val="000A2F"/>
              </a:solidFill>
              <a:latin typeface="Plus Jakarta Sans"/>
              <a:ea typeface="Plus Jakarta Sans"/>
              <a:cs typeface="Plus Jakarta Sans"/>
              <a:sym typeface="Plus Jakarta Sans"/>
            </a:endParaRPr>
          </a:p>
          <a:p>
            <a:pPr marL="457200" lvl="0" indent="-381000" algn="l" rtl="0">
              <a:spcBef>
                <a:spcPts val="0"/>
              </a:spcBef>
              <a:spcAft>
                <a:spcPts val="0"/>
              </a:spcAft>
              <a:buClr>
                <a:srgbClr val="000A2F"/>
              </a:buClr>
              <a:buSzPts val="2400"/>
              <a:buFont typeface="Plus Jakarta Sans"/>
              <a:buChar char="■"/>
            </a:pPr>
            <a:r>
              <a:rPr lang="en" sz="2400">
                <a:solidFill>
                  <a:srgbClr val="000A2F"/>
                </a:solidFill>
                <a:latin typeface="Plus Jakarta Sans"/>
                <a:ea typeface="Plus Jakarta Sans"/>
                <a:cs typeface="Plus Jakarta Sans"/>
                <a:sym typeface="Plus Jakarta Sans"/>
              </a:rPr>
              <a:t>Each platform is different.</a:t>
            </a:r>
            <a:endParaRPr sz="2400">
              <a:solidFill>
                <a:srgbClr val="000A2F"/>
              </a:solidFill>
              <a:latin typeface="Plus Jakarta Sans"/>
              <a:ea typeface="Plus Jakarta Sans"/>
              <a:cs typeface="Plus Jakarta Sans"/>
              <a:sym typeface="Plus Jakarta Sans"/>
            </a:endParaRPr>
          </a:p>
          <a:p>
            <a:pPr marL="457200" lvl="0" indent="-381000" algn="l" rtl="0">
              <a:spcBef>
                <a:spcPts val="0"/>
              </a:spcBef>
              <a:spcAft>
                <a:spcPts val="0"/>
              </a:spcAft>
              <a:buClr>
                <a:srgbClr val="000A2F"/>
              </a:buClr>
              <a:buSzPts val="2400"/>
              <a:buFont typeface="Plus Jakarta Sans"/>
              <a:buChar char="■"/>
            </a:pPr>
            <a:r>
              <a:rPr lang="en" sz="2400">
                <a:solidFill>
                  <a:srgbClr val="000A2F"/>
                </a:solidFill>
                <a:latin typeface="Plus Jakarta Sans"/>
                <a:ea typeface="Plus Jakarta Sans"/>
                <a:cs typeface="Plus Jakarta Sans"/>
                <a:sym typeface="Plus Jakarta Sans"/>
              </a:rPr>
              <a:t>Maximising performance is the remaining lever.</a:t>
            </a:r>
            <a:endParaRPr sz="2400">
              <a:solidFill>
                <a:srgbClr val="000A2F"/>
              </a:solidFill>
              <a:latin typeface="Plus Jakarta Sans"/>
              <a:ea typeface="Plus Jakarta Sans"/>
              <a:cs typeface="Plus Jakarta Sans"/>
              <a:sym typeface="Plus Jakarta Sans"/>
            </a:endParaRPr>
          </a:p>
        </p:txBody>
      </p:sp>
      <p:sp>
        <p:nvSpPr>
          <p:cNvPr id="145" name="Google Shape;145;p21"/>
          <p:cNvSpPr txBox="1"/>
          <p:nvPr/>
        </p:nvSpPr>
        <p:spPr>
          <a:xfrm>
            <a:off x="8423750" y="180000"/>
            <a:ext cx="548700" cy="34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a:solidFill>
                  <a:srgbClr val="010B32"/>
                </a:solidFill>
                <a:latin typeface="Plus Jakarta Sans Medium"/>
                <a:ea typeface="Plus Jakarta Sans Medium"/>
                <a:cs typeface="Plus Jakarta Sans Medium"/>
                <a:sym typeface="Plus Jakarta Sans Medium"/>
              </a:rPr>
              <a:t>9</a:t>
            </a:fld>
            <a:endParaRPr sz="1100">
              <a:solidFill>
                <a:srgbClr val="010B32"/>
              </a:solidFill>
              <a:latin typeface="Plus Jakarta Sans Medium"/>
              <a:ea typeface="Plus Jakarta Sans Medium"/>
              <a:cs typeface="Plus Jakarta Sans Medium"/>
              <a:sym typeface="Plus Jakarta Sans Medium"/>
            </a:endParaRPr>
          </a:p>
        </p:txBody>
      </p:sp>
      <p:pic>
        <p:nvPicPr>
          <p:cNvPr id="146" name="Google Shape;146;p21" title="talent-nexus-logo-dark.png"/>
          <p:cNvPicPr preferRelativeResize="0"/>
          <p:nvPr/>
        </p:nvPicPr>
        <p:blipFill>
          <a:blip r:embed="rId3">
            <a:alphaModFix/>
          </a:blip>
          <a:stretch>
            <a:fillRect/>
          </a:stretch>
        </p:blipFill>
        <p:spPr>
          <a:xfrm>
            <a:off x="352775" y="281900"/>
            <a:ext cx="1139124" cy="142100"/>
          </a:xfrm>
          <a:prstGeom prst="rect">
            <a:avLst/>
          </a:prstGeom>
          <a:noFill/>
          <a:ln>
            <a:noFill/>
          </a:ln>
        </p:spPr>
      </p:pic>
      <p:pic>
        <p:nvPicPr>
          <p:cNvPr id="147" name="Google Shape;147;p21" title="Vector-6.png"/>
          <p:cNvPicPr preferRelativeResize="0"/>
          <p:nvPr/>
        </p:nvPicPr>
        <p:blipFill>
          <a:blip r:embed="rId4">
            <a:alphaModFix amt="80000"/>
          </a:blip>
          <a:stretch>
            <a:fillRect/>
          </a:stretch>
        </p:blipFill>
        <p:spPr>
          <a:xfrm>
            <a:off x="5959950" y="-1495900"/>
            <a:ext cx="6854098" cy="6837395"/>
          </a:xfrm>
          <a:prstGeom prst="rect">
            <a:avLst/>
          </a:prstGeom>
          <a:noFill/>
          <a:ln>
            <a:noFill/>
          </a:ln>
        </p:spPr>
      </p:pic>
      <p:sp>
        <p:nvSpPr>
          <p:cNvPr id="148" name="Google Shape;148;p21"/>
          <p:cNvSpPr txBox="1"/>
          <p:nvPr/>
        </p:nvSpPr>
        <p:spPr>
          <a:xfrm>
            <a:off x="434000" y="2613025"/>
            <a:ext cx="73044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rgbClr val="2362D7"/>
                </a:solidFill>
                <a:latin typeface="Plus Jakarta Sans"/>
                <a:ea typeface="Plus Jakarta Sans"/>
                <a:cs typeface="Plus Jakarta Sans"/>
                <a:sym typeface="Plus Jakarta Sans"/>
              </a:rPr>
              <a:t>Channel optimisation</a:t>
            </a:r>
            <a:endParaRPr sz="3700" b="1">
              <a:solidFill>
                <a:srgbClr val="2362D7"/>
              </a:solidFill>
              <a:latin typeface="Plus Jakarta Sans"/>
              <a:ea typeface="Plus Jakarta Sans"/>
              <a:cs typeface="Plus Jakarta Sans"/>
              <a:sym typeface="Plus Jakarta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74A88896DE0348A183215639F1BE84" ma:contentTypeVersion="19" ma:contentTypeDescription="Create a new document." ma:contentTypeScope="" ma:versionID="9f44cbf076b7bd2a4aa5ee665a2f1c4a">
  <xsd:schema xmlns:xsd="http://www.w3.org/2001/XMLSchema" xmlns:xs="http://www.w3.org/2001/XMLSchema" xmlns:p="http://schemas.microsoft.com/office/2006/metadata/properties" xmlns:ns2="1f50e1dc-f777-4b8b-8b64-c6c2ff41a10e" xmlns:ns3="0019aef5-c9b0-45d4-b97b-2127d6f6d8dc" targetNamespace="http://schemas.microsoft.com/office/2006/metadata/properties" ma:root="true" ma:fieldsID="de684ba47aa812a2a8a109d93003f3ce" ns2:_="" ns3:_="">
    <xsd:import namespace="1f50e1dc-f777-4b8b-8b64-c6c2ff41a10e"/>
    <xsd:import namespace="0019aef5-c9b0-45d4-b97b-2127d6f6d8d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50e1dc-f777-4b8b-8b64-c6c2ff41a10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c492543-9675-421e-b274-b987c15941d9}" ma:internalName="TaxCatchAll" ma:showField="CatchAllData" ma:web="1f50e1dc-f777-4b8b-8b64-c6c2ff41a10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019aef5-c9b0-45d4-b97b-2127d6f6d8d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5d2710-d95a-4b2b-b224-737ac8ebad6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f50e1dc-f777-4b8b-8b64-c6c2ff41a10e" xsi:nil="true"/>
    <lcf76f155ced4ddcb4097134ff3c332f xmlns="0019aef5-c9b0-45d4-b97b-2127d6f6d8d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4A0EBB0-CD75-4D4F-84E0-FC05622669B1}"/>
</file>

<file path=customXml/itemProps2.xml><?xml version="1.0" encoding="utf-8"?>
<ds:datastoreItem xmlns:ds="http://schemas.openxmlformats.org/officeDocument/2006/customXml" ds:itemID="{8E25B279-257E-4F64-8F28-A799F0DACE66}"/>
</file>

<file path=customXml/itemProps3.xml><?xml version="1.0" encoding="utf-8"?>
<ds:datastoreItem xmlns:ds="http://schemas.openxmlformats.org/officeDocument/2006/customXml" ds:itemID="{50C149E7-CFD7-45C3-BC97-DCE5C208E16A}"/>
</file>

<file path=docProps/app.xml><?xml version="1.0" encoding="utf-8"?>
<Properties xmlns="http://schemas.openxmlformats.org/officeDocument/2006/extended-properties" xmlns:vt="http://schemas.openxmlformats.org/officeDocument/2006/docPropsVTypes">
  <TotalTime>0</TotalTime>
  <Words>959</Words>
  <Application>Microsoft Office PowerPoint</Application>
  <PresentationFormat>On-screen Show (16:9)</PresentationFormat>
  <Paragraphs>111</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Plus Jakarta Sans</vt:lpstr>
      <vt:lpstr>Arial</vt:lpstr>
      <vt:lpstr>Plus Jakarta Sans SemiBold</vt:lpstr>
      <vt:lpstr>Plus Jakarta Sans Medium</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Abigail Bailey</dc:creator>
  <cp:lastModifiedBy>Abigail Bailey</cp:lastModifiedBy>
  <cp:revision>1</cp:revision>
  <dcterms:modified xsi:type="dcterms:W3CDTF">2026-06-25T15:58:12Z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0x0101005774A88896DE0348A183215639F1BE84</vt:lpwstr>
  </property>
</Properties>
</file>