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7"/>
  </p:notesMasterIdLst>
  <p:handoutMasterIdLst>
    <p:handoutMasterId r:id="rId8"/>
  </p:handoutMasterIdLst>
  <p:sldIdLst>
    <p:sldId id="270" r:id="rId2"/>
    <p:sldId id="271" r:id="rId3"/>
    <p:sldId id="274" r:id="rId4"/>
    <p:sldId id="289" r:id="rId5"/>
    <p:sldId id="288" r:id="rId6"/>
  </p:sldIdLst>
  <p:sldSz cx="9144000" cy="6858000" type="screen4x3"/>
  <p:notesSz cx="6794500" cy="99314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F9BA"/>
    <a:srgbClr val="78F487"/>
    <a:srgbClr val="CCECFF"/>
    <a:srgbClr val="CCCCFF"/>
    <a:srgbClr val="C9FFE1"/>
    <a:srgbClr val="71FFB1"/>
    <a:srgbClr val="EA0000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3"/>
  </p:normalViewPr>
  <p:slideViewPr>
    <p:cSldViewPr>
      <p:cViewPr varScale="1">
        <p:scale>
          <a:sx n="120" d="100"/>
          <a:sy n="120" d="100"/>
        </p:scale>
        <p:origin x="140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71" cy="496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17" tIns="46058" rIns="92117" bIns="46058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028" y="0"/>
            <a:ext cx="2944870" cy="496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17" tIns="46058" rIns="92117" bIns="4605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9473D6B-8ECC-4652-BC10-EBBAD2B56A0C}" type="datetimeFigureOut">
              <a:rPr lang="fr-FR"/>
              <a:pPr>
                <a:defRPr/>
              </a:pPr>
              <a:t>24/11/2020</a:t>
            </a:fld>
            <a:endParaRPr lang="fr-FR"/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2833"/>
            <a:ext cx="2944871" cy="496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17" tIns="46058" rIns="92117" bIns="46058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028" y="9432833"/>
            <a:ext cx="2944870" cy="496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17" tIns="46058" rIns="92117" bIns="4605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D4F5D95-5337-490E-BF4D-8C9EA9E73CE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71" cy="496970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8028" y="0"/>
            <a:ext cx="2944870" cy="496970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11D3E8A-5329-4AB5-8BD0-3440F053D379}" type="datetimeFigureOut">
              <a:rPr lang="fr-FR"/>
              <a:pPr>
                <a:defRPr/>
              </a:pPr>
              <a:t>24/11/2020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17" tIns="46058" rIns="92117" bIns="46058" rtlCol="0" anchor="ctr"/>
          <a:lstStyle/>
          <a:p>
            <a:pPr lvl="0"/>
            <a:endParaRPr lang="fr-FR" noProof="0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8970" y="4717215"/>
            <a:ext cx="5436561" cy="4469530"/>
          </a:xfrm>
          <a:prstGeom prst="rect">
            <a:avLst/>
          </a:prstGeom>
        </p:spPr>
        <p:txBody>
          <a:bodyPr vert="horz" lIns="92117" tIns="46058" rIns="92117" bIns="46058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2833"/>
            <a:ext cx="2944871" cy="496969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8028" y="9432833"/>
            <a:ext cx="2944870" cy="496969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1857F2A-7DB9-45B9-AE7D-B5F04406482B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6640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3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18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Connecteur droit 10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1" name="Connecteur droit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2" name="Connecteur droit 1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3" name="Connecteur droit 15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4" name="Connecteur droit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5" name="Connecteur droit 21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Ellipse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Ellipse 22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Ellipse 23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Ellipse 25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Ellipse 24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22" name="Espace réservé de la date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7ED79-51FB-4C59-BA9C-F5BEE9C208F5}" type="datetimeFigureOut">
              <a:rPr lang="fr-FR"/>
              <a:pPr>
                <a:defRPr/>
              </a:pPr>
              <a:t>24/11/2020</a:t>
            </a:fld>
            <a:endParaRPr lang="fr-FR" dirty="0"/>
          </a:p>
        </p:txBody>
      </p:sp>
      <p:sp>
        <p:nvSpPr>
          <p:cNvPr id="23" name="Espace réservé du pied de page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4" name="Espace réservé du numéro de diapositive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ABD8A-2474-483A-A598-0F21054460F7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204D5-19B0-43F3-82B6-C6751D80A7A1}" type="datetimeFigureOut">
              <a:rPr lang="fr-FR"/>
              <a:pPr>
                <a:defRPr/>
              </a:pPr>
              <a:t>24/11/2020</a:t>
            </a:fld>
            <a:endParaRPr lang="fr-FR" dirty="0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9C176-6553-48C7-9B5D-3BAA48632B10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41F13-3E7F-4DDB-AAC3-6D68D9F6BB2A}" type="datetimeFigureOut">
              <a:rPr lang="fr-FR"/>
              <a:pPr>
                <a:defRPr/>
              </a:pPr>
              <a:t>24/11/2020</a:t>
            </a:fld>
            <a:endParaRPr lang="fr-FR" dirty="0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45516-3DF5-4658-B8AA-61A5FC55F050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 userDrawn="1"/>
        </p:nvSpPr>
        <p:spPr bwMode="auto">
          <a:xfrm>
            <a:off x="3832225" y="6656388"/>
            <a:ext cx="1828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900" dirty="0">
                <a:latin typeface="+mn-lt"/>
                <a:cs typeface="+mn-cs"/>
              </a:rPr>
              <a:t>P&amp;G Alumni France Confidentiel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7B053-CF43-4390-9AA9-3BEB87933AA3}" type="datetime1">
              <a:rPr lang="fr-FR"/>
              <a:pPr>
                <a:defRPr/>
              </a:pPr>
              <a:t>24/11/2020</a:t>
            </a:fld>
            <a:endParaRPr lang="fr-FR" dirty="0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1543F-B44A-4FF5-A925-FD8F85E1293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6E577BE-A13D-41E0-A94D-47606D3FE9D7}" type="datetimeFigureOut">
              <a:rPr lang="fr-FR"/>
              <a:pPr>
                <a:defRPr/>
              </a:pPr>
              <a:t>24/11/2020</a:t>
            </a:fld>
            <a:endParaRPr lang="fr-FR" dirty="0"/>
          </a:p>
        </p:txBody>
      </p:sp>
      <p:sp>
        <p:nvSpPr>
          <p:cNvPr id="5" name="Espace réservé du numéro de diapositive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4BF565B-D7CF-41A2-AF73-66DD1D8AE09C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6" name="Espace réservé du pied de page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9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0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11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Connecteur droit 12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9" name="Connecteur droit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0" name="Connecteur droit 14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1" name="Connecteur droit 15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2" name="Connecteur droit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3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Ellipse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Ellipse 19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Ellipse 20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Ellipse 21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Ellipse 22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Connecteur droit 25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Espace réservé de la date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C78F7-A401-4BE3-8791-FAA31271787E}" type="datetimeFigureOut">
              <a:rPr lang="fr-FR"/>
              <a:pPr>
                <a:defRPr/>
              </a:pPr>
              <a:t>24/11/2020</a:t>
            </a:fld>
            <a:endParaRPr lang="fr-FR" dirty="0"/>
          </a:p>
        </p:txBody>
      </p:sp>
      <p:sp>
        <p:nvSpPr>
          <p:cNvPr id="21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2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66820-44D9-42F2-BE83-EC9D0CB3574F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4231C-0ED7-41C4-A32C-A14F8DA00023}" type="datetimeFigureOut">
              <a:rPr lang="fr-FR"/>
              <a:pPr>
                <a:defRPr/>
              </a:pPr>
              <a:t>24/11/2020</a:t>
            </a:fld>
            <a:endParaRPr lang="fr-FR" dirty="0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FA29E-B9ED-451A-A6F2-A1696531595C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97F86-A12A-4441-9651-E668A0CC212B}" type="datetimeFigureOut">
              <a:rPr lang="fr-FR"/>
              <a:pPr>
                <a:defRPr/>
              </a:pPr>
              <a:t>24/11/2020</a:t>
            </a:fld>
            <a:endParaRPr lang="fr-FR" dirty="0"/>
          </a:p>
        </p:txBody>
      </p:sp>
      <p:sp>
        <p:nvSpPr>
          <p:cNvPr id="8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1E27B-8941-4C44-B0FD-C0D6A1059E18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64B82BA-2592-43E9-830D-A7343914960A}" type="datetimeFigureOut">
              <a:rPr lang="fr-FR"/>
              <a:pPr>
                <a:defRPr/>
              </a:pPr>
              <a:t>24/11/2020</a:t>
            </a:fld>
            <a:endParaRPr lang="fr-FR" dirty="0"/>
          </a:p>
        </p:txBody>
      </p:sp>
      <p:sp>
        <p:nvSpPr>
          <p:cNvPr id="4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44D382B-4147-4A36-B4A7-323FB278D32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5" name="Espace réservé du pied de page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97058-A984-4C2E-9728-F209FE457C51}" type="datetimeFigureOut">
              <a:rPr lang="fr-FR"/>
              <a:pPr>
                <a:defRPr/>
              </a:pPr>
              <a:t>24/11/2020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A5B8E-9449-47DB-8C9E-8BADBC0A07C5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necteur droit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6" name="Connecteur droit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7" name="Connecteur droit 8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8" name="Connecteur droit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9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Connecteur droit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1" name="Ellipse 13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8" name="Espace réservé du contenu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2" name="Espace réservé de la date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C361BC6-C187-40B4-AFE4-8EDC0B7AB349}" type="datetimeFigureOut">
              <a:rPr lang="fr-FR"/>
              <a:pPr>
                <a:defRPr/>
              </a:pPr>
              <a:t>24/11/2020</a:t>
            </a:fld>
            <a:endParaRPr lang="fr-FR" dirty="0"/>
          </a:p>
        </p:txBody>
      </p:sp>
      <p:sp>
        <p:nvSpPr>
          <p:cNvPr id="13" name="Espace réservé du numéro de diapositive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B937FF5-914D-4DE5-A994-5B2DB333CCD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14" name="Espace réservé du pied de page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necteur droit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" name="Ellipse 12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Connecteur droit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Connecteur droit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0" name="Connecteur droit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11" name="Connecteur droit 19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Espace réservé de la date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AC65B7A-D16F-4B3F-A8E7-157CCAB8045C}" type="datetimeFigureOut">
              <a:rPr lang="fr-FR"/>
              <a:pPr>
                <a:defRPr/>
              </a:pPr>
              <a:t>24/11/2020</a:t>
            </a:fld>
            <a:endParaRPr lang="fr-FR" dirty="0"/>
          </a:p>
        </p:txBody>
      </p:sp>
      <p:sp>
        <p:nvSpPr>
          <p:cNvPr id="13" name="Espace réservé du numéro de diapositive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DEBF7F6-9255-4262-986A-4E7D29B97703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14" name="Espace réservé du pied de page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1028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34A16CB-BD55-45E1-BC13-1E4E847C1F46}" type="datetimeFigureOut">
              <a:rPr lang="fr-FR"/>
              <a:pPr>
                <a:defRPr/>
              </a:pPr>
              <a:t>24/11/2020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CB89A19-4125-4411-99D9-6E6115E45B01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53" r:id="rId4"/>
    <p:sldLayoutId id="2147483754" r:id="rId5"/>
    <p:sldLayoutId id="2147483761" r:id="rId6"/>
    <p:sldLayoutId id="2147483755" r:id="rId7"/>
    <p:sldLayoutId id="2147483762" r:id="rId8"/>
    <p:sldLayoutId id="2147483763" r:id="rId9"/>
    <p:sldLayoutId id="2147483756" r:id="rId10"/>
    <p:sldLayoutId id="2147483757" r:id="rId11"/>
    <p:sldLayoutId id="214748376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0C61AE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AABBDF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AACC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ous-titre 2"/>
          <p:cNvSpPr>
            <a:spLocks noGrp="1"/>
          </p:cNvSpPr>
          <p:nvPr>
            <p:ph type="subTitle" idx="1"/>
          </p:nvPr>
        </p:nvSpPr>
        <p:spPr>
          <a:xfrm>
            <a:off x="4860032" y="5013176"/>
            <a:ext cx="2879725" cy="434975"/>
          </a:xfrm>
        </p:spPr>
        <p:txBody>
          <a:bodyPr/>
          <a:lstStyle/>
          <a:p>
            <a:pPr eaLnBrk="1" hangingPunct="1"/>
            <a:r>
              <a:rPr lang="fr-FR">
                <a:solidFill>
                  <a:schemeClr val="bg1"/>
                </a:solidFill>
              </a:rPr>
              <a:t>Le Lundi 21 mars 2011</a:t>
            </a:r>
          </a:p>
        </p:txBody>
      </p:sp>
      <p:pic>
        <p:nvPicPr>
          <p:cNvPr id="9219" name="Image 3" descr="logoPG.jpg"/>
          <p:cNvPicPr>
            <a:picLocks noChangeAspect="1"/>
          </p:cNvPicPr>
          <p:nvPr/>
        </p:nvPicPr>
        <p:blipFill>
          <a:blip r:embed="rId2" cstate="print"/>
          <a:srcRect l="3448" t="10999" r="3448" b="12013"/>
          <a:stretch>
            <a:fillRect/>
          </a:stretch>
        </p:blipFill>
        <p:spPr bwMode="auto">
          <a:xfrm>
            <a:off x="2843213" y="404813"/>
            <a:ext cx="4357687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9C242FC-FFA2-0442-9A9F-BED535ADC8FD}"/>
              </a:ext>
            </a:extLst>
          </p:cNvPr>
          <p:cNvSpPr/>
          <p:nvPr/>
        </p:nvSpPr>
        <p:spPr>
          <a:xfrm>
            <a:off x="3779912" y="2705725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3000" b="1" dirty="0">
                <a:solidFill>
                  <a:schemeClr val="accent1"/>
                </a:solidFill>
              </a:rPr>
              <a:t>P</a:t>
            </a:r>
            <a:r>
              <a:rPr lang="fr-FR" sz="3000" dirty="0"/>
              <a:t>artager</a:t>
            </a:r>
          </a:p>
          <a:p>
            <a:r>
              <a:rPr lang="fr-FR" sz="2800" b="1" dirty="0">
                <a:solidFill>
                  <a:schemeClr val="accent1"/>
                </a:solidFill>
              </a:rPr>
              <a:t>&amp;</a:t>
            </a:r>
          </a:p>
          <a:p>
            <a:r>
              <a:rPr lang="fr-FR" sz="3000" b="1" dirty="0">
                <a:solidFill>
                  <a:schemeClr val="accent1"/>
                </a:solidFill>
              </a:rPr>
              <a:t>G</a:t>
            </a:r>
            <a:r>
              <a:rPr lang="fr-FR" sz="3000" dirty="0"/>
              <a:t>randir ensemble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4FACF7-5E45-B24F-8C7A-3875B178E55C}"/>
              </a:ext>
            </a:extLst>
          </p:cNvPr>
          <p:cNvSpPr/>
          <p:nvPr/>
        </p:nvSpPr>
        <p:spPr>
          <a:xfrm>
            <a:off x="4355976" y="544815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fr-FR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LANCEMENT DU PROGRAMME MENTORING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oneTexte 2"/>
          <p:cNvSpPr txBox="1">
            <a:spLocks noChangeArrowheads="1"/>
          </p:cNvSpPr>
          <p:nvPr/>
        </p:nvSpPr>
        <p:spPr bwMode="auto">
          <a:xfrm>
            <a:off x="2071688" y="214313"/>
            <a:ext cx="38433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>
                <a:solidFill>
                  <a:srgbClr val="FFFFFF"/>
                </a:solidFill>
                <a:latin typeface="Calibri" pitchFamily="34" charset="0"/>
              </a:rPr>
              <a:t>AGENDA</a:t>
            </a:r>
          </a:p>
        </p:txBody>
      </p:sp>
      <p:sp>
        <p:nvSpPr>
          <p:cNvPr id="4" name="Rectangle 3"/>
          <p:cNvSpPr/>
          <p:nvPr/>
        </p:nvSpPr>
        <p:spPr>
          <a:xfrm>
            <a:off x="142875" y="0"/>
            <a:ext cx="8572500" cy="7143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245" name="ZoneTexte 9"/>
          <p:cNvSpPr txBox="1">
            <a:spLocks noChangeArrowheads="1"/>
          </p:cNvSpPr>
          <p:nvPr/>
        </p:nvSpPr>
        <p:spPr bwMode="auto">
          <a:xfrm>
            <a:off x="123441" y="153988"/>
            <a:ext cx="8215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Century Schoolbook" pitchFamily="18" charset="0"/>
              </a:rPr>
              <a:t> </a:t>
            </a:r>
            <a:r>
              <a:rPr lang="fr-FR" sz="2400" b="1" dirty="0">
                <a:solidFill>
                  <a:schemeClr val="bg1"/>
                </a:solidFill>
              </a:rPr>
              <a:t>UNE RELATION RICHE POUR LE MENTOR</a:t>
            </a:r>
            <a:endParaRPr lang="fr-FR" sz="2400" b="1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D844C50-829F-A04C-82FA-B38A843BF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2592" y="2180594"/>
            <a:ext cx="2689262" cy="2535985"/>
          </a:xfrm>
          <a:prstGeom prst="rect">
            <a:avLst/>
          </a:prstGeom>
        </p:spPr>
      </p:pic>
      <p:sp>
        <p:nvSpPr>
          <p:cNvPr id="12" name="Bulle ronde 11">
            <a:extLst>
              <a:ext uri="{FF2B5EF4-FFF2-40B4-BE49-F238E27FC236}">
                <a16:creationId xmlns:a16="http://schemas.microsoft.com/office/drawing/2014/main" id="{7C69C1AD-7869-5E4E-9026-80EE7B16A1F7}"/>
              </a:ext>
            </a:extLst>
          </p:cNvPr>
          <p:cNvSpPr/>
          <p:nvPr/>
        </p:nvSpPr>
        <p:spPr>
          <a:xfrm>
            <a:off x="6059493" y="5281210"/>
            <a:ext cx="2432909" cy="1379405"/>
          </a:xfrm>
          <a:prstGeom prst="wedgeEllipseCallout">
            <a:avLst>
              <a:gd name="adj1" fmla="val -104898"/>
              <a:gd name="adj2" fmla="val -110011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Un élargissement de perspectives</a:t>
            </a:r>
          </a:p>
        </p:txBody>
      </p:sp>
      <p:sp>
        <p:nvSpPr>
          <p:cNvPr id="15" name="Bulle ronde 14">
            <a:extLst>
              <a:ext uri="{FF2B5EF4-FFF2-40B4-BE49-F238E27FC236}">
                <a16:creationId xmlns:a16="http://schemas.microsoft.com/office/drawing/2014/main" id="{F7F6891C-4FD5-1B41-8234-026CD9CCE06E}"/>
              </a:ext>
            </a:extLst>
          </p:cNvPr>
          <p:cNvSpPr/>
          <p:nvPr/>
        </p:nvSpPr>
        <p:spPr>
          <a:xfrm flipH="1">
            <a:off x="569974" y="5146236"/>
            <a:ext cx="2689261" cy="1523380"/>
          </a:xfrm>
          <a:prstGeom prst="wedgeEllipseCallout">
            <a:avLst>
              <a:gd name="adj1" fmla="val -86379"/>
              <a:gd name="adj2" fmla="val -97022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Un élargissement de perspectives</a:t>
            </a:r>
          </a:p>
        </p:txBody>
      </p:sp>
      <p:sp>
        <p:nvSpPr>
          <p:cNvPr id="14" name="Bulle ronde 13">
            <a:extLst>
              <a:ext uri="{FF2B5EF4-FFF2-40B4-BE49-F238E27FC236}">
                <a16:creationId xmlns:a16="http://schemas.microsoft.com/office/drawing/2014/main" id="{C32554F1-65D9-6B45-A564-2E49BD2CCD4E}"/>
              </a:ext>
            </a:extLst>
          </p:cNvPr>
          <p:cNvSpPr/>
          <p:nvPr/>
        </p:nvSpPr>
        <p:spPr>
          <a:xfrm flipH="1">
            <a:off x="293868" y="3386882"/>
            <a:ext cx="2689262" cy="1523380"/>
          </a:xfrm>
          <a:prstGeom prst="wedgeEllipseCallout">
            <a:avLst>
              <a:gd name="adj1" fmla="val -72777"/>
              <a:gd name="adj2" fmla="val -6986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L’expérience d’un leadership différent</a:t>
            </a:r>
          </a:p>
        </p:txBody>
      </p:sp>
      <p:sp>
        <p:nvSpPr>
          <p:cNvPr id="13" name="Bulle ronde 12">
            <a:extLst>
              <a:ext uri="{FF2B5EF4-FFF2-40B4-BE49-F238E27FC236}">
                <a16:creationId xmlns:a16="http://schemas.microsoft.com/office/drawing/2014/main" id="{F234253A-5E0E-744A-A621-846558B056AB}"/>
              </a:ext>
            </a:extLst>
          </p:cNvPr>
          <p:cNvSpPr/>
          <p:nvPr/>
        </p:nvSpPr>
        <p:spPr>
          <a:xfrm flipH="1">
            <a:off x="435233" y="1406925"/>
            <a:ext cx="2542618" cy="1523380"/>
          </a:xfrm>
          <a:prstGeom prst="wedgeEllipseCallout">
            <a:avLst>
              <a:gd name="adj1" fmla="val -64413"/>
              <a:gd name="adj2" fmla="val 7328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Un engagement utile et gratifiant</a:t>
            </a:r>
          </a:p>
        </p:txBody>
      </p:sp>
      <p:sp>
        <p:nvSpPr>
          <p:cNvPr id="6" name="Bulle ronde 5">
            <a:extLst>
              <a:ext uri="{FF2B5EF4-FFF2-40B4-BE49-F238E27FC236}">
                <a16:creationId xmlns:a16="http://schemas.microsoft.com/office/drawing/2014/main" id="{5788FDEC-59E0-4649-BD08-F5120B1889CB}"/>
              </a:ext>
            </a:extLst>
          </p:cNvPr>
          <p:cNvSpPr/>
          <p:nvPr/>
        </p:nvSpPr>
        <p:spPr>
          <a:xfrm>
            <a:off x="5894199" y="1299215"/>
            <a:ext cx="2542618" cy="1523380"/>
          </a:xfrm>
          <a:prstGeom prst="wedgeEllipseCallout">
            <a:avLst>
              <a:gd name="adj1" fmla="val -63995"/>
              <a:gd name="adj2" fmla="val 8095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Un levier de développement personnel et professionnel</a:t>
            </a:r>
          </a:p>
        </p:txBody>
      </p:sp>
      <p:sp>
        <p:nvSpPr>
          <p:cNvPr id="11" name="Bulle ronde 10">
            <a:extLst>
              <a:ext uri="{FF2B5EF4-FFF2-40B4-BE49-F238E27FC236}">
                <a16:creationId xmlns:a16="http://schemas.microsoft.com/office/drawing/2014/main" id="{02691665-7148-9E46-B423-8B693EDDBD47}"/>
              </a:ext>
            </a:extLst>
          </p:cNvPr>
          <p:cNvSpPr/>
          <p:nvPr/>
        </p:nvSpPr>
        <p:spPr>
          <a:xfrm>
            <a:off x="5936595" y="3350057"/>
            <a:ext cx="2689262" cy="1523380"/>
          </a:xfrm>
          <a:prstGeom prst="wedgeEllipseCallout">
            <a:avLst>
              <a:gd name="adj1" fmla="val -72777"/>
              <a:gd name="adj2" fmla="val -6986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Des échanges confidentiels avec 1 personne inspirante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6E03C25-87F4-E847-A3C0-D6CF5589A7BB}"/>
              </a:ext>
            </a:extLst>
          </p:cNvPr>
          <p:cNvSpPr txBox="1"/>
          <p:nvPr/>
        </p:nvSpPr>
        <p:spPr>
          <a:xfrm>
            <a:off x="1115616" y="858048"/>
            <a:ext cx="1316112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MENTOR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63EE252-B744-4745-B1B1-0AA93B20CC0B}"/>
              </a:ext>
            </a:extLst>
          </p:cNvPr>
          <p:cNvSpPr txBox="1"/>
          <p:nvPr/>
        </p:nvSpPr>
        <p:spPr>
          <a:xfrm>
            <a:off x="6372200" y="873306"/>
            <a:ext cx="1316112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MENTEE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oneTexte 2"/>
          <p:cNvSpPr txBox="1">
            <a:spLocks noChangeArrowheads="1"/>
          </p:cNvSpPr>
          <p:nvPr/>
        </p:nvSpPr>
        <p:spPr bwMode="auto">
          <a:xfrm>
            <a:off x="2071688" y="214313"/>
            <a:ext cx="38433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>
                <a:solidFill>
                  <a:srgbClr val="FFFFFF"/>
                </a:solidFill>
                <a:latin typeface="Calibri" pitchFamily="34" charset="0"/>
              </a:rPr>
              <a:t>AGENDA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2875" y="-57653"/>
            <a:ext cx="8572500" cy="7143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graphicFrame>
        <p:nvGraphicFramePr>
          <p:cNvPr id="2" name="Tableau 2">
            <a:extLst>
              <a:ext uri="{FF2B5EF4-FFF2-40B4-BE49-F238E27FC236}">
                <a16:creationId xmlns:a16="http://schemas.microsoft.com/office/drawing/2014/main" id="{301A6A3A-8818-324C-B20A-D0BA429966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4733489"/>
              </p:ext>
            </p:extLst>
          </p:nvPr>
        </p:nvGraphicFramePr>
        <p:xfrm>
          <a:off x="576697" y="1144714"/>
          <a:ext cx="7704856" cy="45861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4436">
                  <a:extLst>
                    <a:ext uri="{9D8B030D-6E8A-4147-A177-3AD203B41FA5}">
                      <a16:colId xmlns:a16="http://schemas.microsoft.com/office/drawing/2014/main" val="4003727647"/>
                    </a:ext>
                  </a:extLst>
                </a:gridCol>
                <a:gridCol w="3780420">
                  <a:extLst>
                    <a:ext uri="{9D8B030D-6E8A-4147-A177-3AD203B41FA5}">
                      <a16:colId xmlns:a16="http://schemas.microsoft.com/office/drawing/2014/main" val="2224633666"/>
                    </a:ext>
                  </a:extLst>
                </a:gridCol>
              </a:tblGrid>
              <a:tr h="570427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C’est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Ce n’est pas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11292052"/>
                  </a:ext>
                </a:extLst>
              </a:tr>
              <a:tr h="570427">
                <a:tc>
                  <a:txBody>
                    <a:bodyPr/>
                    <a:lstStyle/>
                    <a:p>
                      <a:r>
                        <a:rPr lang="fr-FR" dirty="0"/>
                        <a:t>Une relation d’égal à égal sur tous les points de vue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Une psychothérapie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2514246"/>
                  </a:ext>
                </a:extLst>
              </a:tr>
              <a:tr h="984573">
                <a:tc>
                  <a:txBody>
                    <a:bodyPr/>
                    <a:lstStyle/>
                    <a:p>
                      <a:r>
                        <a:rPr lang="fr-FR" dirty="0"/>
                        <a:t>Une relation désintéressée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Une relation contractuelle (ou non) de coaching ou de conseil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3928048"/>
                  </a:ext>
                </a:extLst>
              </a:tr>
              <a:tr h="984573">
                <a:tc>
                  <a:txBody>
                    <a:bodyPr/>
                    <a:lstStyle/>
                    <a:p>
                      <a:r>
                        <a:rPr lang="fr-FR" dirty="0"/>
                        <a:t>Une relation d’échanges d’expériences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Un encadrement régulier sur des projets en cours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254359"/>
                  </a:ext>
                </a:extLst>
              </a:tr>
              <a:tr h="1406534">
                <a:tc>
                  <a:txBody>
                    <a:bodyPr/>
                    <a:lstStyle/>
                    <a:p>
                      <a:r>
                        <a:rPr lang="fr-FR" dirty="0"/>
                        <a:t>Une relation volontaire avec un objectif, un début et une fin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5922098"/>
                  </a:ext>
                </a:extLst>
              </a:tr>
            </a:tbl>
          </a:graphicData>
        </a:graphic>
      </p:graphicFrame>
      <p:sp>
        <p:nvSpPr>
          <p:cNvPr id="12" name="ZoneTexte 9">
            <a:extLst>
              <a:ext uri="{FF2B5EF4-FFF2-40B4-BE49-F238E27FC236}">
                <a16:creationId xmlns:a16="http://schemas.microsoft.com/office/drawing/2014/main" id="{E911029D-F28D-D242-B855-3EE887B00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441" y="153988"/>
            <a:ext cx="8215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Century Schoolbook" pitchFamily="18" charset="0"/>
              </a:rPr>
              <a:t> </a:t>
            </a:r>
            <a:r>
              <a:rPr lang="fr-FR" sz="2400" b="1" dirty="0">
                <a:solidFill>
                  <a:schemeClr val="bg1"/>
                </a:solidFill>
              </a:rPr>
              <a:t>UNE RELATION DE CONFIANCE</a:t>
            </a:r>
            <a:endParaRPr lang="fr-FR" sz="2400" b="1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sp>
        <p:nvSpPr>
          <p:cNvPr id="13" name="Ellipse 25">
            <a:extLst>
              <a:ext uri="{FF2B5EF4-FFF2-40B4-BE49-F238E27FC236}">
                <a16:creationId xmlns:a16="http://schemas.microsoft.com/office/drawing/2014/main" id="{97A0AF13-6CAB-874D-9CE5-5433A99CA2F2}"/>
              </a:ext>
            </a:extLst>
          </p:cNvPr>
          <p:cNvSpPr/>
          <p:nvPr/>
        </p:nvSpPr>
        <p:spPr bwMode="auto">
          <a:xfrm>
            <a:off x="1633066" y="1256355"/>
            <a:ext cx="274638" cy="274638"/>
          </a:xfrm>
          <a:prstGeom prst="ellipse">
            <a:avLst/>
          </a:prstGeom>
          <a:solidFill>
            <a:schemeClr val="bg1"/>
          </a:solidFill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Ellipse 25">
            <a:extLst>
              <a:ext uri="{FF2B5EF4-FFF2-40B4-BE49-F238E27FC236}">
                <a16:creationId xmlns:a16="http://schemas.microsoft.com/office/drawing/2014/main" id="{0F12B1F1-DA65-DD4B-B327-1346C318B1E0}"/>
              </a:ext>
            </a:extLst>
          </p:cNvPr>
          <p:cNvSpPr/>
          <p:nvPr/>
        </p:nvSpPr>
        <p:spPr bwMode="auto">
          <a:xfrm>
            <a:off x="5004048" y="1265292"/>
            <a:ext cx="274638" cy="274638"/>
          </a:xfrm>
          <a:prstGeom prst="ellipse">
            <a:avLst/>
          </a:prstGeom>
          <a:solidFill>
            <a:schemeClr val="bg1"/>
          </a:solidFill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oneTexte 2"/>
          <p:cNvSpPr txBox="1">
            <a:spLocks noChangeArrowheads="1"/>
          </p:cNvSpPr>
          <p:nvPr/>
        </p:nvSpPr>
        <p:spPr bwMode="auto">
          <a:xfrm>
            <a:off x="2071688" y="214313"/>
            <a:ext cx="38433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>
                <a:solidFill>
                  <a:srgbClr val="FFFFFF"/>
                </a:solidFill>
                <a:latin typeface="Calibri" pitchFamily="34" charset="0"/>
              </a:rPr>
              <a:t>AGENDA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2875" y="-57653"/>
            <a:ext cx="8572500" cy="7143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2" name="ZoneTexte 9">
            <a:extLst>
              <a:ext uri="{FF2B5EF4-FFF2-40B4-BE49-F238E27FC236}">
                <a16:creationId xmlns:a16="http://schemas.microsoft.com/office/drawing/2014/main" id="{E911029D-F28D-D242-B855-3EE887B00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441" y="153988"/>
            <a:ext cx="8215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Century Schoolbook" pitchFamily="18" charset="0"/>
              </a:rPr>
              <a:t>  LES </a:t>
            </a:r>
            <a:r>
              <a:rPr lang="fr-FR" sz="2400" b="1" dirty="0">
                <a:solidFill>
                  <a:schemeClr val="bg1"/>
                </a:solidFill>
              </a:rPr>
              <a:t>PROCHAINES ÉTAPES</a:t>
            </a:r>
            <a:endParaRPr lang="fr-FR" sz="2400" b="1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5C139E-DD29-9C47-A4B5-503380A0102B}"/>
              </a:ext>
            </a:extLst>
          </p:cNvPr>
          <p:cNvSpPr/>
          <p:nvPr/>
        </p:nvSpPr>
        <p:spPr>
          <a:xfrm>
            <a:off x="921930" y="1317196"/>
            <a:ext cx="74168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Century Schoolbook" panose="02040604050505020304" pitchFamily="18" charset="0"/>
              </a:rPr>
              <a:t>Postez</a:t>
            </a:r>
            <a:r>
              <a:rPr lang="en-US" dirty="0">
                <a:latin typeface="Century Schoolbook" panose="02040604050505020304" pitchFamily="18" charset="0"/>
              </a:rPr>
              <a:t> </a:t>
            </a:r>
            <a:r>
              <a:rPr lang="en-US" dirty="0" err="1">
                <a:latin typeface="Century Schoolbook" panose="02040604050505020304" pitchFamily="18" charset="0"/>
              </a:rPr>
              <a:t>votre</a:t>
            </a:r>
            <a:r>
              <a:rPr lang="en-US" dirty="0">
                <a:latin typeface="Century Schoolbook" panose="02040604050505020304" pitchFamily="18" charset="0"/>
              </a:rPr>
              <a:t> </a:t>
            </a:r>
            <a:r>
              <a:rPr lang="en-US" dirty="0" err="1">
                <a:latin typeface="Century Schoolbook" panose="02040604050505020304" pitchFamily="18" charset="0"/>
              </a:rPr>
              <a:t>profil</a:t>
            </a:r>
            <a:r>
              <a:rPr lang="en-US" dirty="0">
                <a:latin typeface="Century Schoolbook" panose="02040604050505020304" pitchFamily="18" charset="0"/>
              </a:rPr>
              <a:t> Mentor </a:t>
            </a:r>
            <a:r>
              <a:rPr lang="en-US" b="1" dirty="0">
                <a:solidFill>
                  <a:schemeClr val="accent1"/>
                </a:solidFill>
                <a:latin typeface="Century Schoolbook" panose="02040604050505020304" pitchFamily="18" charset="0"/>
              </a:rPr>
              <a:t>OU/ET </a:t>
            </a:r>
            <a:r>
              <a:rPr lang="en-US" dirty="0">
                <a:latin typeface="Century Schoolbook" panose="02040604050505020304" pitchFamily="18" charset="0"/>
              </a:rPr>
              <a:t>Mentee sur le forum </a:t>
            </a:r>
            <a:r>
              <a:rPr lang="en-US" dirty="0" err="1">
                <a:latin typeface="Century Schoolbook" panose="02040604050505020304" pitchFamily="18" charset="0"/>
              </a:rPr>
              <a:t>d’entraide</a:t>
            </a:r>
            <a:r>
              <a:rPr lang="en-US" dirty="0">
                <a:latin typeface="Century Schoolbook" panose="02040604050505020304" pitchFamily="18" charset="0"/>
              </a:rPr>
              <a:t> du site PG Alumni, </a:t>
            </a:r>
            <a:r>
              <a:rPr lang="en-US" dirty="0" err="1">
                <a:latin typeface="Century Schoolbook" panose="02040604050505020304" pitchFamily="18" charset="0"/>
              </a:rPr>
              <a:t>en</a:t>
            </a:r>
            <a:r>
              <a:rPr lang="en-US" dirty="0">
                <a:latin typeface="Century Schoolbook" panose="02040604050505020304" pitchFamily="18" charset="0"/>
              </a:rPr>
              <a:t> </a:t>
            </a:r>
            <a:r>
              <a:rPr lang="en-US" dirty="0" err="1">
                <a:latin typeface="Century Schoolbook" panose="02040604050505020304" pitchFamily="18" charset="0"/>
              </a:rPr>
              <a:t>donnant</a:t>
            </a:r>
            <a:r>
              <a:rPr lang="en-US" dirty="0">
                <a:latin typeface="Century Schoolbook" panose="02040604050505020304" pitchFamily="18" charset="0"/>
              </a:rPr>
              <a:t> </a:t>
            </a:r>
            <a:r>
              <a:rPr lang="en-US" dirty="0" err="1">
                <a:latin typeface="Century Schoolbook" panose="02040604050505020304" pitchFamily="18" charset="0"/>
              </a:rPr>
              <a:t>quelques</a:t>
            </a:r>
            <a:r>
              <a:rPr lang="en-US" dirty="0">
                <a:latin typeface="Century Schoolbook" panose="02040604050505020304" pitchFamily="18" charset="0"/>
              </a:rPr>
              <a:t> indications </a:t>
            </a:r>
            <a:r>
              <a:rPr lang="en-US" dirty="0" err="1">
                <a:latin typeface="Century Schoolbook" panose="02040604050505020304" pitchFamily="18" charset="0"/>
              </a:rPr>
              <a:t>clés</a:t>
            </a:r>
            <a:endParaRPr lang="en-US" dirty="0">
              <a:latin typeface="Century Schoolbook" panose="02040604050505020304" pitchFamily="18" charset="0"/>
            </a:endParaRPr>
          </a:p>
          <a:p>
            <a:endParaRPr lang="en-US" dirty="0">
              <a:latin typeface="Century Schoolbook" panose="02040604050505020304" pitchFamily="18" charset="0"/>
            </a:endParaRPr>
          </a:p>
          <a:p>
            <a:endParaRPr lang="en-US" dirty="0">
              <a:latin typeface="Century Schoolbook" panose="02040604050505020304" pitchFamily="18" charset="0"/>
            </a:endParaRPr>
          </a:p>
          <a:p>
            <a:endParaRPr lang="en-US" dirty="0">
              <a:latin typeface="Century Schoolbook" panose="02040604050505020304" pitchFamily="18" charset="0"/>
            </a:endParaRPr>
          </a:p>
          <a:p>
            <a:r>
              <a:rPr lang="en-US" dirty="0" err="1">
                <a:latin typeface="Century Schoolbook" panose="02040604050505020304" pitchFamily="18" charset="0"/>
              </a:rPr>
              <a:t>Choisissez</a:t>
            </a:r>
            <a:r>
              <a:rPr lang="en-US" dirty="0">
                <a:latin typeface="Century Schoolbook" panose="02040604050505020304" pitchFamily="18" charset="0"/>
              </a:rPr>
              <a:t> </a:t>
            </a:r>
            <a:r>
              <a:rPr lang="en-US" dirty="0" err="1">
                <a:latin typeface="Century Schoolbook" panose="02040604050505020304" pitchFamily="18" charset="0"/>
              </a:rPr>
              <a:t>votre</a:t>
            </a:r>
            <a:r>
              <a:rPr lang="en-US" dirty="0">
                <a:latin typeface="Century Schoolbook" panose="02040604050505020304" pitchFamily="18" charset="0"/>
              </a:rPr>
              <a:t> pair(e) et </a:t>
            </a:r>
            <a:r>
              <a:rPr lang="en-US" dirty="0" err="1">
                <a:latin typeface="Century Schoolbook" panose="02040604050505020304" pitchFamily="18" charset="0"/>
              </a:rPr>
              <a:t>contactez</a:t>
            </a:r>
            <a:r>
              <a:rPr lang="en-US" dirty="0">
                <a:latin typeface="Century Schoolbook" panose="02040604050505020304" pitchFamily="18" charset="0"/>
              </a:rPr>
              <a:t>-le/la</a:t>
            </a:r>
          </a:p>
          <a:p>
            <a:endParaRPr lang="en-US" dirty="0">
              <a:latin typeface="Century Schoolbook" panose="02040604050505020304" pitchFamily="18" charset="0"/>
            </a:endParaRPr>
          </a:p>
          <a:p>
            <a:endParaRPr lang="en-US" dirty="0">
              <a:latin typeface="Century Schoolbook" panose="02040604050505020304" pitchFamily="18" charset="0"/>
            </a:endParaRPr>
          </a:p>
          <a:p>
            <a:r>
              <a:rPr lang="en-US" dirty="0">
                <a:latin typeface="Century Schoolbook" panose="02040604050505020304" pitchFamily="18" charset="0"/>
              </a:rPr>
              <a:t>Tenez-nous au courant (</a:t>
            </a:r>
            <a:r>
              <a:rPr lang="en-US" dirty="0" err="1">
                <a:latin typeface="Century Schoolbook" panose="02040604050505020304" pitchFamily="18" charset="0"/>
              </a:rPr>
              <a:t>gestion@pgalumni.fr</a:t>
            </a:r>
            <a:r>
              <a:rPr lang="en-US" dirty="0">
                <a:latin typeface="Century Schoolbook" panose="02040604050505020304" pitchFamily="18" charset="0"/>
              </a:rPr>
              <a:t>), pour nous </a:t>
            </a:r>
            <a:r>
              <a:rPr lang="en-US" dirty="0" err="1">
                <a:latin typeface="Century Schoolbook" panose="02040604050505020304" pitchFamily="18" charset="0"/>
              </a:rPr>
              <a:t>permettre</a:t>
            </a:r>
            <a:r>
              <a:rPr lang="en-US" dirty="0">
                <a:latin typeface="Century Schoolbook" panose="02040604050505020304" pitchFamily="18" charset="0"/>
              </a:rPr>
              <a:t> </a:t>
            </a:r>
            <a:r>
              <a:rPr lang="en-US" dirty="0" err="1">
                <a:latin typeface="Century Schoolbook" panose="02040604050505020304" pitchFamily="18" charset="0"/>
              </a:rPr>
              <a:t>d’évaluer</a:t>
            </a:r>
            <a:r>
              <a:rPr lang="en-US" dirty="0">
                <a:latin typeface="Century Schoolbook" panose="02040604050505020304" pitchFamily="18" charset="0"/>
              </a:rPr>
              <a:t> le succès du </a:t>
            </a:r>
            <a:r>
              <a:rPr lang="en-US" dirty="0" err="1">
                <a:latin typeface="Century Schoolbook" panose="02040604050505020304" pitchFamily="18" charset="0"/>
              </a:rPr>
              <a:t>programme</a:t>
            </a:r>
            <a:r>
              <a:rPr lang="en-US" dirty="0">
                <a:latin typeface="Century Schoolbook" panose="02040604050505020304" pitchFamily="18" charset="0"/>
              </a:rPr>
              <a:t> 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F87172-BA9D-3A47-B5C8-0BAACEBD7EE4}"/>
              </a:ext>
            </a:extLst>
          </p:cNvPr>
          <p:cNvSpPr/>
          <p:nvPr/>
        </p:nvSpPr>
        <p:spPr>
          <a:xfrm>
            <a:off x="921930" y="502011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fr-FR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ET C’EST PARTI……</a:t>
            </a:r>
          </a:p>
        </p:txBody>
      </p:sp>
      <p:sp>
        <p:nvSpPr>
          <p:cNvPr id="9" name="Ellipse 25">
            <a:extLst>
              <a:ext uri="{FF2B5EF4-FFF2-40B4-BE49-F238E27FC236}">
                <a16:creationId xmlns:a16="http://schemas.microsoft.com/office/drawing/2014/main" id="{DB1D65F3-F78A-6547-8CCD-1D3B21037E8B}"/>
              </a:ext>
            </a:extLst>
          </p:cNvPr>
          <p:cNvSpPr/>
          <p:nvPr/>
        </p:nvSpPr>
        <p:spPr bwMode="auto">
          <a:xfrm>
            <a:off x="530608" y="1484784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Ellipse 25">
            <a:extLst>
              <a:ext uri="{FF2B5EF4-FFF2-40B4-BE49-F238E27FC236}">
                <a16:creationId xmlns:a16="http://schemas.microsoft.com/office/drawing/2014/main" id="{FFCE9955-BA48-AA48-AAE9-AAFBA96B971F}"/>
              </a:ext>
            </a:extLst>
          </p:cNvPr>
          <p:cNvSpPr/>
          <p:nvPr/>
        </p:nvSpPr>
        <p:spPr bwMode="auto">
          <a:xfrm>
            <a:off x="530608" y="2748357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Ellipse 25">
            <a:extLst>
              <a:ext uri="{FF2B5EF4-FFF2-40B4-BE49-F238E27FC236}">
                <a16:creationId xmlns:a16="http://schemas.microsoft.com/office/drawing/2014/main" id="{EAE58CCD-DC32-4646-B9BC-AA442D27C148}"/>
              </a:ext>
            </a:extLst>
          </p:cNvPr>
          <p:cNvSpPr/>
          <p:nvPr/>
        </p:nvSpPr>
        <p:spPr bwMode="auto">
          <a:xfrm>
            <a:off x="558769" y="3697687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106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oneTexte 2"/>
          <p:cNvSpPr txBox="1">
            <a:spLocks noChangeArrowheads="1"/>
          </p:cNvSpPr>
          <p:nvPr/>
        </p:nvSpPr>
        <p:spPr bwMode="auto">
          <a:xfrm>
            <a:off x="2071688" y="214313"/>
            <a:ext cx="38433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>
                <a:solidFill>
                  <a:srgbClr val="FFFFFF"/>
                </a:solidFill>
                <a:latin typeface="Calibri" pitchFamily="34" charset="0"/>
              </a:rPr>
              <a:t>AGENDA</a:t>
            </a:r>
          </a:p>
        </p:txBody>
      </p:sp>
      <p:sp>
        <p:nvSpPr>
          <p:cNvPr id="4" name="Rectangle 3"/>
          <p:cNvSpPr/>
          <p:nvPr/>
        </p:nvSpPr>
        <p:spPr>
          <a:xfrm>
            <a:off x="142875" y="0"/>
            <a:ext cx="8572500" cy="7143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0486" name="ZoneTexte 8"/>
          <p:cNvSpPr txBox="1">
            <a:spLocks noChangeArrowheads="1"/>
          </p:cNvSpPr>
          <p:nvPr/>
        </p:nvSpPr>
        <p:spPr bwMode="auto">
          <a:xfrm>
            <a:off x="2305459" y="2479070"/>
            <a:ext cx="410445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Merci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85C8199-2C1E-4520-AC00-BEED72E96BFD}"/>
              </a:ext>
            </a:extLst>
          </p:cNvPr>
          <p:cNvSpPr txBox="1"/>
          <p:nvPr/>
        </p:nvSpPr>
        <p:spPr>
          <a:xfrm>
            <a:off x="251520" y="149225"/>
            <a:ext cx="8215313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fr-FR" sz="2400" b="1" dirty="0">
              <a:solidFill>
                <a:schemeClr val="bg1"/>
              </a:solidFill>
              <a:latin typeface="+mj-lt"/>
              <a:cs typeface="Arial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ébit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4481</TotalTime>
  <Words>177</Words>
  <Application>Microsoft Macintosh PowerPoint</Application>
  <PresentationFormat>Affichage à l'écran (4:3)</PresentationFormat>
  <Paragraphs>39</Paragraphs>
  <Slides>5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12" baseType="lpstr">
      <vt:lpstr>Arial</vt:lpstr>
      <vt:lpstr>Calibri</vt:lpstr>
      <vt:lpstr>Century Schoolbook</vt:lpstr>
      <vt:lpstr>Times New Roman</vt:lpstr>
      <vt:lpstr>Wingdings</vt:lpstr>
      <vt:lpstr>Wingdings 2</vt:lpstr>
      <vt:lpstr>Oriel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Christina</dc:creator>
  <cp:lastModifiedBy>emmanuelle foulonneau</cp:lastModifiedBy>
  <cp:revision>271</cp:revision>
  <dcterms:created xsi:type="dcterms:W3CDTF">2009-06-08T07:56:10Z</dcterms:created>
  <dcterms:modified xsi:type="dcterms:W3CDTF">2020-11-24T17:42:45Z</dcterms:modified>
</cp:coreProperties>
</file>