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6" r:id="rId4"/>
    <p:sldId id="259" r:id="rId5"/>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84"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B3B83-A804-4D3B-BB06-387046EA82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1F979AC5-7FD7-4BC7-B9E6-336425F47B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D17D9EA1-E4A0-41FC-BA6A-859F6B010053}"/>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17E0480A-641C-42CA-B905-F14CAB062C3A}"/>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354FF0E6-DC65-4170-A545-DF489E79D683}"/>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4116421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4132-8BC1-4DAC-881F-DE7DD4FC96FE}"/>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7194BC57-3304-44EC-B4E9-CE3EDFAF3C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186FE7A8-D749-4D58-A20F-622FE0103591}"/>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5017BCFD-1751-4818-92E8-D349965FA85F}"/>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DF2F89F5-1B83-45D7-9A40-0E2D5384E3CF}"/>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224361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48E044-3786-4381-B465-F0D95CA519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893859F3-D9CD-4139-8AE2-DB03424657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7851A221-B21B-4A8E-BACB-2B9259F39CC7}"/>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A02A91AF-60C4-477E-8ACA-DC6E4D926757}"/>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172B29E1-07E8-4B51-AD94-F8206179365E}"/>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3023756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90D0B-216D-4DB6-981B-792A57B24171}"/>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A07B0A1C-1D01-437A-B7E5-766CAB420C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94C48A19-19C2-49DE-8FD3-C3FDC556C0CC}"/>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F5B90608-3B39-4C14-B223-980FA79E890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91B0E100-48EA-47C1-9A91-9C2EA1806C2E}"/>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32545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8CFF-EC5D-47D8-B01C-D8D84F42A3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36EFEA9C-C9FC-4D41-9B19-8E6DA26A5B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34BD47-9EFA-4AC7-B771-C5EFCB6A1875}"/>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C2FE025C-CA87-4D4F-B270-BFB644A4EF24}"/>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C975A29-CC79-41F7-8240-B8B4D2DD0BC5}"/>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3265390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DC0F6-53FE-45AF-B1E8-B0D1B1ED93B1}"/>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060B60E3-0654-43E8-82B6-92C4B6B461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F62DE73E-4E1C-46B2-A687-26F2CD0F0F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B343E9E8-FA0B-4476-B7ED-F132871D9086}"/>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6" name="Footer Placeholder 5">
            <a:extLst>
              <a:ext uri="{FF2B5EF4-FFF2-40B4-BE49-F238E27FC236}">
                <a16:creationId xmlns:a16="http://schemas.microsoft.com/office/drawing/2014/main" id="{AB882403-47CD-4F5B-90FF-0BB279EB62F4}"/>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40644B70-31C0-4968-A255-3D4E75B4FB11}"/>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192770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159AA-4F79-4A00-90B9-8ECB1255A83D}"/>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5C4F4106-75AC-40AD-8236-0E5CF19287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90CEC3-C2D2-40BC-993E-302DAC6227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C9661B5D-CE2F-44A0-AF3B-13B92009F3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505046-2A2A-4EC4-9A33-261A69E9E4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E354A58A-D64B-4E88-ADC6-419A0BB23F0F}"/>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8" name="Footer Placeholder 7">
            <a:extLst>
              <a:ext uri="{FF2B5EF4-FFF2-40B4-BE49-F238E27FC236}">
                <a16:creationId xmlns:a16="http://schemas.microsoft.com/office/drawing/2014/main" id="{9EB3E66E-985C-4755-8399-DE0E0F3C903E}"/>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EDF37144-C9F8-4857-AA09-D40B89E7FB37}"/>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849369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AFB41-495A-4059-ADF4-A1B9E0302A82}"/>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3C51826F-9454-4FF9-93FC-9683765309CD}"/>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4" name="Footer Placeholder 3">
            <a:extLst>
              <a:ext uri="{FF2B5EF4-FFF2-40B4-BE49-F238E27FC236}">
                <a16:creationId xmlns:a16="http://schemas.microsoft.com/office/drawing/2014/main" id="{C96E4E52-5DA9-40F9-ACDF-3E482FD0016C}"/>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2D036C8E-933F-4185-B731-0925F0BF4459}"/>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1835431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05D89A-13A0-42CB-91AD-4C0BAA4DE874}"/>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3" name="Footer Placeholder 2">
            <a:extLst>
              <a:ext uri="{FF2B5EF4-FFF2-40B4-BE49-F238E27FC236}">
                <a16:creationId xmlns:a16="http://schemas.microsoft.com/office/drawing/2014/main" id="{78739634-4DA7-4975-8B16-9F00E5B4464F}"/>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E6670F61-96A5-4849-A180-9460C60D78D4}"/>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1246084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FA467-6001-4564-94DA-E9A6281DF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5938B1EB-8362-4208-A276-3BDF47CE00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F3458494-AA98-4DCD-9986-D3257911A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829B39-836F-4DFE-8E1B-3670FA02AF44}"/>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6" name="Footer Placeholder 5">
            <a:extLst>
              <a:ext uri="{FF2B5EF4-FFF2-40B4-BE49-F238E27FC236}">
                <a16:creationId xmlns:a16="http://schemas.microsoft.com/office/drawing/2014/main" id="{D2ACD8B9-5905-4A7F-BA89-7D954C7DE8BB}"/>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E7DB7357-213E-4428-9C0E-534C351E4D2E}"/>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276347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404DF-34C4-49CF-A48B-313B347A09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57F2D275-C9EF-447E-9404-FF7975255E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7F83273C-35C8-4E69-85E8-54E58D9B4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7F5C04-B1B8-4A48-B4C9-D3F9EE172570}"/>
              </a:ext>
            </a:extLst>
          </p:cNvPr>
          <p:cNvSpPr>
            <a:spLocks noGrp="1"/>
          </p:cNvSpPr>
          <p:nvPr>
            <p:ph type="dt" sz="half" idx="10"/>
          </p:nvPr>
        </p:nvSpPr>
        <p:spPr/>
        <p:txBody>
          <a:bodyPr/>
          <a:lstStyle/>
          <a:p>
            <a:fld id="{D7019F00-A0B3-4DCD-9F33-DA3E709B4D3C}" type="datetimeFigureOut">
              <a:rPr lang="en-NL" smtClean="0"/>
              <a:t>26/11/2020</a:t>
            </a:fld>
            <a:endParaRPr lang="en-NL"/>
          </a:p>
        </p:txBody>
      </p:sp>
      <p:sp>
        <p:nvSpPr>
          <p:cNvPr id="6" name="Footer Placeholder 5">
            <a:extLst>
              <a:ext uri="{FF2B5EF4-FFF2-40B4-BE49-F238E27FC236}">
                <a16:creationId xmlns:a16="http://schemas.microsoft.com/office/drawing/2014/main" id="{EA07EC28-6310-43B6-9298-619918A529AF}"/>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355656FB-5362-4CB4-A75B-51F58150D27A}"/>
              </a:ext>
            </a:extLst>
          </p:cNvPr>
          <p:cNvSpPr>
            <a:spLocks noGrp="1"/>
          </p:cNvSpPr>
          <p:nvPr>
            <p:ph type="sldNum" sz="quarter" idx="12"/>
          </p:nvPr>
        </p:nvSpPr>
        <p:spPr/>
        <p:txBody>
          <a:bodyPr/>
          <a:lstStyle/>
          <a:p>
            <a:fld id="{B81DC0CE-9D22-4C90-9CB8-00DB96F10A85}" type="slidenum">
              <a:rPr lang="en-NL" smtClean="0"/>
              <a:t>‹#›</a:t>
            </a:fld>
            <a:endParaRPr lang="en-NL"/>
          </a:p>
        </p:txBody>
      </p:sp>
    </p:spTree>
    <p:extLst>
      <p:ext uri="{BB962C8B-B14F-4D97-AF65-F5344CB8AC3E}">
        <p14:creationId xmlns:p14="http://schemas.microsoft.com/office/powerpoint/2010/main" val="1040711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8C68D1-47DC-4DC1-82B2-E4D5A6A6A4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387F97E4-6A56-4F1F-97C8-9A32844F63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EE81491F-D556-460A-A720-9560CFDC08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019F00-A0B3-4DCD-9F33-DA3E709B4D3C}" type="datetimeFigureOut">
              <a:rPr lang="en-NL" smtClean="0"/>
              <a:t>26/11/2020</a:t>
            </a:fld>
            <a:endParaRPr lang="en-NL"/>
          </a:p>
        </p:txBody>
      </p:sp>
      <p:sp>
        <p:nvSpPr>
          <p:cNvPr id="5" name="Footer Placeholder 4">
            <a:extLst>
              <a:ext uri="{FF2B5EF4-FFF2-40B4-BE49-F238E27FC236}">
                <a16:creationId xmlns:a16="http://schemas.microsoft.com/office/drawing/2014/main" id="{CEEB66CB-6AA0-4ED3-8FBA-CD250CBB46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a:extLst>
              <a:ext uri="{FF2B5EF4-FFF2-40B4-BE49-F238E27FC236}">
                <a16:creationId xmlns:a16="http://schemas.microsoft.com/office/drawing/2014/main" id="{2565EED2-FD03-4553-B902-2FD95C581D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1DC0CE-9D22-4C90-9CB8-00DB96F10A85}" type="slidenum">
              <a:rPr lang="en-NL" smtClean="0"/>
              <a:t>‹#›</a:t>
            </a:fld>
            <a:endParaRPr lang="en-NL"/>
          </a:p>
        </p:txBody>
      </p:sp>
    </p:spTree>
    <p:extLst>
      <p:ext uri="{BB962C8B-B14F-4D97-AF65-F5344CB8AC3E}">
        <p14:creationId xmlns:p14="http://schemas.microsoft.com/office/powerpoint/2010/main" val="438723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7FAF-57BD-4420-976A-026878CF75F9}"/>
              </a:ext>
            </a:extLst>
          </p:cNvPr>
          <p:cNvSpPr>
            <a:spLocks noGrp="1"/>
          </p:cNvSpPr>
          <p:nvPr>
            <p:ph type="ctrTitle"/>
          </p:nvPr>
        </p:nvSpPr>
        <p:spPr>
          <a:xfrm>
            <a:off x="473528" y="583521"/>
            <a:ext cx="11544299" cy="608466"/>
          </a:xfrm>
        </p:spPr>
        <p:txBody>
          <a:bodyPr>
            <a:normAutofit fontScale="90000"/>
          </a:bodyPr>
          <a:lstStyle/>
          <a:p>
            <a:r>
              <a:rPr lang="en-GB" dirty="0" err="1"/>
              <a:t>Qu’est-ce</a:t>
            </a:r>
            <a:r>
              <a:rPr lang="en-GB" dirty="0"/>
              <a:t> que le Co-</a:t>
            </a:r>
            <a:r>
              <a:rPr lang="en-GB" dirty="0" err="1"/>
              <a:t>Développement</a:t>
            </a:r>
            <a:endParaRPr lang="en-NL" dirty="0"/>
          </a:p>
        </p:txBody>
      </p:sp>
      <p:sp>
        <p:nvSpPr>
          <p:cNvPr id="3" name="Subtitle 2">
            <a:extLst>
              <a:ext uri="{FF2B5EF4-FFF2-40B4-BE49-F238E27FC236}">
                <a16:creationId xmlns:a16="http://schemas.microsoft.com/office/drawing/2014/main" id="{22EA768B-5A4C-4C68-B906-E4CF12AC21A5}"/>
              </a:ext>
            </a:extLst>
          </p:cNvPr>
          <p:cNvSpPr>
            <a:spLocks noGrp="1"/>
          </p:cNvSpPr>
          <p:nvPr>
            <p:ph type="subTitle" idx="1"/>
          </p:nvPr>
        </p:nvSpPr>
        <p:spPr>
          <a:xfrm>
            <a:off x="1524000" y="1905000"/>
            <a:ext cx="9144000" cy="3568700"/>
          </a:xfrm>
        </p:spPr>
        <p:txBody>
          <a:bodyPr>
            <a:normAutofit/>
          </a:bodyPr>
          <a:lstStyle/>
          <a:p>
            <a:pPr algn="l"/>
            <a:r>
              <a:rPr lang="fr-FR" dirty="0">
                <a:solidFill>
                  <a:srgbClr val="111111"/>
                </a:solidFill>
                <a:effectLst/>
                <a:latin typeface="Roboto"/>
              </a:rPr>
              <a:t>Démarche créée au Canada, basée sur l’échange de pratiques, l’entraide et l’intelligence collective</a:t>
            </a:r>
          </a:p>
          <a:p>
            <a:pPr algn="l"/>
            <a:r>
              <a:rPr lang="fr-FR" dirty="0">
                <a:solidFill>
                  <a:srgbClr val="111111"/>
                </a:solidFill>
                <a:effectLst/>
                <a:latin typeface="Roboto"/>
              </a:rPr>
              <a:t>Définition : </a:t>
            </a:r>
          </a:p>
          <a:p>
            <a:pPr algn="l"/>
            <a:r>
              <a:rPr lang="fr-FR" dirty="0">
                <a:solidFill>
                  <a:srgbClr val="111111"/>
                </a:solidFill>
                <a:effectLst/>
                <a:latin typeface="Roboto"/>
              </a:rPr>
              <a:t>« Un groupe de codéveloppement est un groupe de personnes qui veulent améliorer leur pratique professionnelle, quelle qu’elle soit, et qui s’entraident dans ce sens, car elles croient pouvoir apprendre les unes des autres » </a:t>
            </a:r>
          </a:p>
          <a:p>
            <a:endParaRPr lang="en-NL" dirty="0"/>
          </a:p>
        </p:txBody>
      </p:sp>
    </p:spTree>
    <p:extLst>
      <p:ext uri="{BB962C8B-B14F-4D97-AF65-F5344CB8AC3E}">
        <p14:creationId xmlns:p14="http://schemas.microsoft.com/office/powerpoint/2010/main" val="193189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7FAF-57BD-4420-976A-026878CF75F9}"/>
              </a:ext>
            </a:extLst>
          </p:cNvPr>
          <p:cNvSpPr>
            <a:spLocks noGrp="1"/>
          </p:cNvSpPr>
          <p:nvPr>
            <p:ph type="ctrTitle"/>
          </p:nvPr>
        </p:nvSpPr>
        <p:spPr>
          <a:xfrm>
            <a:off x="473528" y="583521"/>
            <a:ext cx="11544299" cy="608466"/>
          </a:xfrm>
        </p:spPr>
        <p:txBody>
          <a:bodyPr>
            <a:normAutofit fontScale="90000"/>
          </a:bodyPr>
          <a:lstStyle/>
          <a:p>
            <a:r>
              <a:rPr lang="en-GB" dirty="0"/>
              <a:t>Une alternative </a:t>
            </a:r>
            <a:r>
              <a:rPr lang="en-GB" dirty="0" err="1"/>
              <a:t>intéressante</a:t>
            </a:r>
            <a:endParaRPr lang="en-NL" dirty="0"/>
          </a:p>
        </p:txBody>
      </p:sp>
      <p:sp>
        <p:nvSpPr>
          <p:cNvPr id="3" name="Subtitle 2">
            <a:extLst>
              <a:ext uri="{FF2B5EF4-FFF2-40B4-BE49-F238E27FC236}">
                <a16:creationId xmlns:a16="http://schemas.microsoft.com/office/drawing/2014/main" id="{22EA768B-5A4C-4C68-B906-E4CF12AC21A5}"/>
              </a:ext>
            </a:extLst>
          </p:cNvPr>
          <p:cNvSpPr>
            <a:spLocks noGrp="1"/>
          </p:cNvSpPr>
          <p:nvPr>
            <p:ph type="subTitle" idx="1"/>
          </p:nvPr>
        </p:nvSpPr>
        <p:spPr>
          <a:xfrm>
            <a:off x="1524000" y="1790700"/>
            <a:ext cx="9144000" cy="3467100"/>
          </a:xfrm>
        </p:spPr>
        <p:txBody>
          <a:bodyPr>
            <a:normAutofit fontScale="92500" lnSpcReduction="20000"/>
          </a:bodyPr>
          <a:lstStyle/>
          <a:p>
            <a:pPr marL="342900" indent="-342900" algn="l">
              <a:buFontTx/>
              <a:buChar char="-"/>
            </a:pPr>
            <a:r>
              <a:rPr lang="fr-FR" b="0" i="0" dirty="0">
                <a:solidFill>
                  <a:srgbClr val="000000"/>
                </a:solidFill>
                <a:effectLst/>
                <a:latin typeface="Montserrat"/>
              </a:rPr>
              <a:t>Pragmatisme : peu ou pas de théorie, </a:t>
            </a:r>
          </a:p>
          <a:p>
            <a:pPr marL="342900" indent="-342900" algn="l">
              <a:buFontTx/>
              <a:buChar char="-"/>
            </a:pPr>
            <a:r>
              <a:rPr lang="fr-FR" b="0" i="0" dirty="0">
                <a:solidFill>
                  <a:srgbClr val="000000"/>
                </a:solidFill>
                <a:effectLst/>
                <a:latin typeface="Montserrat"/>
              </a:rPr>
              <a:t>Animateur : pas le « sachant », mais le garant du cadre, formé à pratiquer une forme de coaching au service de l autre. </a:t>
            </a:r>
          </a:p>
          <a:p>
            <a:pPr marL="342900" indent="-342900" algn="l">
              <a:buFontTx/>
              <a:buChar char="-"/>
            </a:pPr>
            <a:r>
              <a:rPr lang="fr-FR" b="0" i="0" dirty="0">
                <a:solidFill>
                  <a:srgbClr val="000000"/>
                </a:solidFill>
                <a:effectLst/>
                <a:latin typeface="Montserrat"/>
              </a:rPr>
              <a:t>Sujets traités : ceux des participants. </a:t>
            </a:r>
          </a:p>
          <a:p>
            <a:pPr marL="360363" algn="l"/>
            <a:r>
              <a:rPr lang="fr-FR" dirty="0">
                <a:solidFill>
                  <a:srgbClr val="000000"/>
                </a:solidFill>
                <a:latin typeface="Montserrat"/>
              </a:rPr>
              <a:t>Problèmes, </a:t>
            </a:r>
            <a:r>
              <a:rPr lang="fr-FR" b="0" i="0" dirty="0">
                <a:solidFill>
                  <a:srgbClr val="000000"/>
                </a:solidFill>
                <a:effectLst/>
                <a:latin typeface="Montserrat"/>
              </a:rPr>
              <a:t>préoccupations, projets concrets</a:t>
            </a:r>
          </a:p>
          <a:p>
            <a:pPr marL="342900" indent="-342900" algn="l">
              <a:buFontTx/>
              <a:buChar char="-"/>
            </a:pPr>
            <a:r>
              <a:rPr lang="fr-FR" dirty="0">
                <a:solidFill>
                  <a:srgbClr val="000000"/>
                </a:solidFill>
                <a:latin typeface="Montserrat"/>
              </a:rPr>
              <a:t>La force d’un réseau</a:t>
            </a:r>
            <a:endParaRPr lang="fr-FR" b="0" i="0" dirty="0">
              <a:solidFill>
                <a:srgbClr val="000000"/>
              </a:solidFill>
              <a:effectLst/>
              <a:latin typeface="Montserrat"/>
            </a:endParaRPr>
          </a:p>
          <a:p>
            <a:pPr marL="342900" indent="-342900" algn="l">
              <a:buFontTx/>
              <a:buChar char="-"/>
            </a:pPr>
            <a:r>
              <a:rPr lang="fr-FR" b="0" i="0" dirty="0">
                <a:solidFill>
                  <a:srgbClr val="000000"/>
                </a:solidFill>
                <a:effectLst/>
                <a:latin typeface="Montserrat"/>
              </a:rPr>
              <a:t>Un engagement collectif sur la durée (6 mois minimum, 1/mois)</a:t>
            </a:r>
          </a:p>
          <a:p>
            <a:pPr marL="342900" indent="-342900" algn="l">
              <a:buFontTx/>
              <a:buChar char="-"/>
            </a:pPr>
            <a:r>
              <a:rPr lang="fr-FR" b="0" i="0" dirty="0">
                <a:solidFill>
                  <a:srgbClr val="000000"/>
                </a:solidFill>
                <a:effectLst/>
                <a:latin typeface="Montserrat"/>
              </a:rPr>
              <a:t>Une séance : 2 heures</a:t>
            </a:r>
          </a:p>
          <a:p>
            <a:pPr algn="l"/>
            <a:r>
              <a:rPr lang="fr-FR" dirty="0">
                <a:solidFill>
                  <a:srgbClr val="000000"/>
                </a:solidFill>
                <a:latin typeface="Montserrat"/>
              </a:rPr>
              <a:t>		1 ‘client’</a:t>
            </a:r>
            <a:endParaRPr lang="fr-FR" b="0" i="0" dirty="0">
              <a:solidFill>
                <a:srgbClr val="000000"/>
              </a:solidFill>
              <a:effectLst/>
              <a:latin typeface="Montserrat"/>
            </a:endParaRPr>
          </a:p>
          <a:p>
            <a:pPr algn="l"/>
            <a:r>
              <a:rPr lang="fr-FR" b="0" i="0" dirty="0">
                <a:solidFill>
                  <a:srgbClr val="000000"/>
                </a:solidFill>
                <a:effectLst/>
                <a:latin typeface="Montserrat"/>
              </a:rPr>
              <a:t>		un processus de consultation structuré et encadré</a:t>
            </a:r>
          </a:p>
          <a:p>
            <a:endParaRPr lang="en-NL" dirty="0"/>
          </a:p>
        </p:txBody>
      </p:sp>
    </p:spTree>
    <p:extLst>
      <p:ext uri="{BB962C8B-B14F-4D97-AF65-F5344CB8AC3E}">
        <p14:creationId xmlns:p14="http://schemas.microsoft.com/office/powerpoint/2010/main" val="3076101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7FAF-57BD-4420-976A-026878CF75F9}"/>
              </a:ext>
            </a:extLst>
          </p:cNvPr>
          <p:cNvSpPr>
            <a:spLocks noGrp="1"/>
          </p:cNvSpPr>
          <p:nvPr>
            <p:ph type="ctrTitle"/>
          </p:nvPr>
        </p:nvSpPr>
        <p:spPr>
          <a:xfrm>
            <a:off x="473528" y="583521"/>
            <a:ext cx="11544299" cy="608466"/>
          </a:xfrm>
        </p:spPr>
        <p:txBody>
          <a:bodyPr>
            <a:normAutofit fontScale="90000"/>
          </a:bodyPr>
          <a:lstStyle/>
          <a:p>
            <a:r>
              <a:rPr lang="en-GB" dirty="0"/>
              <a:t>Est-</a:t>
            </a:r>
            <a:r>
              <a:rPr lang="en-GB" dirty="0" err="1"/>
              <a:t>ce</a:t>
            </a:r>
            <a:r>
              <a:rPr lang="en-GB" dirty="0"/>
              <a:t> pour </a:t>
            </a:r>
            <a:r>
              <a:rPr lang="en-GB" dirty="0" err="1"/>
              <a:t>vous</a:t>
            </a:r>
            <a:r>
              <a:rPr lang="en-GB" dirty="0"/>
              <a:t>?</a:t>
            </a:r>
            <a:endParaRPr lang="en-NL" dirty="0"/>
          </a:p>
        </p:txBody>
      </p:sp>
      <p:sp>
        <p:nvSpPr>
          <p:cNvPr id="3" name="Subtitle 2">
            <a:extLst>
              <a:ext uri="{FF2B5EF4-FFF2-40B4-BE49-F238E27FC236}">
                <a16:creationId xmlns:a16="http://schemas.microsoft.com/office/drawing/2014/main" id="{22EA768B-5A4C-4C68-B906-E4CF12AC21A5}"/>
              </a:ext>
            </a:extLst>
          </p:cNvPr>
          <p:cNvSpPr>
            <a:spLocks noGrp="1"/>
          </p:cNvSpPr>
          <p:nvPr>
            <p:ph type="subTitle" idx="1"/>
          </p:nvPr>
        </p:nvSpPr>
        <p:spPr>
          <a:xfrm>
            <a:off x="882202" y="1468193"/>
            <a:ext cx="9963955" cy="4687908"/>
          </a:xfrm>
        </p:spPr>
        <p:txBody>
          <a:bodyPr>
            <a:normAutofit fontScale="92500" lnSpcReduction="20000"/>
          </a:bodyPr>
          <a:lstStyle/>
          <a:p>
            <a:pPr algn="l"/>
            <a:r>
              <a:rPr lang="fr-FR" b="1" i="0" dirty="0">
                <a:solidFill>
                  <a:srgbClr val="111111"/>
                </a:solidFill>
                <a:effectLst/>
                <a:latin typeface="Roboto"/>
              </a:rPr>
              <a:t>Avantages</a:t>
            </a:r>
            <a:endParaRPr lang="fr-FR" b="0" i="0" dirty="0">
              <a:solidFill>
                <a:srgbClr val="111111"/>
              </a:solidFill>
              <a:effectLst/>
              <a:latin typeface="Roboto"/>
            </a:endParaRPr>
          </a:p>
          <a:p>
            <a:pPr algn="l"/>
            <a:r>
              <a:rPr lang="fr-FR" b="0" i="0" dirty="0">
                <a:solidFill>
                  <a:srgbClr val="000000"/>
                </a:solidFill>
                <a:effectLst/>
                <a:latin typeface="Montserrat"/>
              </a:rPr>
              <a:t>C’est un outil très puissant, permettant des avancées significatives :</a:t>
            </a:r>
          </a:p>
          <a:p>
            <a:pPr algn="l">
              <a:buFont typeface="Arial" panose="020B0604020202020204" pitchFamily="34" charset="0"/>
              <a:buChar char="•"/>
            </a:pPr>
            <a:r>
              <a:rPr lang="fr-FR" dirty="0">
                <a:solidFill>
                  <a:srgbClr val="000000"/>
                </a:solidFill>
                <a:latin typeface="Montserrat"/>
              </a:rPr>
              <a:t> progression sur des sujets qui ne sont pas directement couverts par la formation classique</a:t>
            </a:r>
          </a:p>
          <a:p>
            <a:pPr algn="l">
              <a:buFont typeface="Arial" panose="020B0604020202020204" pitchFamily="34" charset="0"/>
              <a:buChar char="•"/>
            </a:pPr>
            <a:r>
              <a:rPr lang="fr-FR" b="0" i="0" dirty="0">
                <a:solidFill>
                  <a:srgbClr val="000000"/>
                </a:solidFill>
                <a:effectLst/>
                <a:latin typeface="Montserrat"/>
              </a:rPr>
              <a:t> méthode structurée</a:t>
            </a:r>
          </a:p>
          <a:p>
            <a:pPr algn="l">
              <a:buFont typeface="Arial" panose="020B0604020202020204" pitchFamily="34" charset="0"/>
              <a:buChar char="•"/>
            </a:pPr>
            <a:r>
              <a:rPr lang="fr-FR" b="0" i="0" dirty="0">
                <a:solidFill>
                  <a:srgbClr val="000000"/>
                </a:solidFill>
                <a:effectLst/>
                <a:latin typeface="Montserrat"/>
              </a:rPr>
              <a:t> bienveillance et confiance propices à l’échange, à la transparence</a:t>
            </a:r>
          </a:p>
          <a:p>
            <a:pPr algn="l">
              <a:buFont typeface="Arial" panose="020B0604020202020204" pitchFamily="34" charset="0"/>
              <a:buChar char="•"/>
            </a:pPr>
            <a:r>
              <a:rPr lang="fr-FR" b="0" i="0" dirty="0">
                <a:solidFill>
                  <a:srgbClr val="000000"/>
                </a:solidFill>
                <a:effectLst/>
                <a:latin typeface="Montserrat"/>
              </a:rPr>
              <a:t> réflexion et action</a:t>
            </a:r>
          </a:p>
          <a:p>
            <a:pPr algn="l">
              <a:buFont typeface="Arial" panose="020B0604020202020204" pitchFamily="34" charset="0"/>
              <a:buChar char="•"/>
            </a:pPr>
            <a:r>
              <a:rPr lang="fr-FR" b="0" i="0" dirty="0">
                <a:solidFill>
                  <a:srgbClr val="000000"/>
                </a:solidFill>
                <a:effectLst/>
                <a:latin typeface="Montserrat"/>
              </a:rPr>
              <a:t> partage d’expériences : enrichissement unique et apprentissages spécifiques</a:t>
            </a:r>
          </a:p>
          <a:p>
            <a:pPr algn="l">
              <a:buFont typeface="Arial" panose="020B0604020202020204" pitchFamily="34" charset="0"/>
              <a:buChar char="•"/>
            </a:pPr>
            <a:r>
              <a:rPr lang="fr-FR" b="0" i="0" dirty="0">
                <a:solidFill>
                  <a:srgbClr val="000000"/>
                </a:solidFill>
                <a:effectLst/>
                <a:latin typeface="Montserrat"/>
              </a:rPr>
              <a:t> pensée « out of the box » et développement de votre créativité.</a:t>
            </a:r>
          </a:p>
          <a:p>
            <a:pPr algn="l"/>
            <a:r>
              <a:rPr lang="fr-FR" b="1" i="0" dirty="0">
                <a:solidFill>
                  <a:srgbClr val="111111"/>
                </a:solidFill>
                <a:effectLst/>
                <a:latin typeface="Roboto"/>
              </a:rPr>
              <a:t>Conditions</a:t>
            </a:r>
            <a:endParaRPr lang="fr-FR" b="0" i="0" dirty="0">
              <a:solidFill>
                <a:srgbClr val="111111"/>
              </a:solidFill>
              <a:effectLst/>
              <a:latin typeface="Roboto"/>
            </a:endParaRPr>
          </a:p>
          <a:p>
            <a:pPr algn="l">
              <a:buFont typeface="Arial" panose="020B0604020202020204" pitchFamily="34" charset="0"/>
              <a:buChar char="•"/>
            </a:pPr>
            <a:r>
              <a:rPr lang="fr-FR" b="0" i="0" dirty="0">
                <a:solidFill>
                  <a:srgbClr val="000000"/>
                </a:solidFill>
                <a:effectLst/>
                <a:latin typeface="Montserrat"/>
              </a:rPr>
              <a:t> s'engager sur la durée</a:t>
            </a:r>
          </a:p>
          <a:p>
            <a:pPr algn="l">
              <a:buFont typeface="Arial" panose="020B0604020202020204" pitchFamily="34" charset="0"/>
              <a:buChar char="•"/>
            </a:pPr>
            <a:r>
              <a:rPr lang="fr-FR" b="0" i="0" dirty="0">
                <a:solidFill>
                  <a:srgbClr val="000000"/>
                </a:solidFill>
                <a:effectLst/>
                <a:latin typeface="Montserrat"/>
              </a:rPr>
              <a:t> participer activement dans le respect des règles (confidentialité…)</a:t>
            </a:r>
          </a:p>
          <a:p>
            <a:pPr algn="l">
              <a:buFont typeface="Arial" panose="020B0604020202020204" pitchFamily="34" charset="0"/>
              <a:buChar char="•"/>
            </a:pPr>
            <a:r>
              <a:rPr lang="fr-FR" b="0" i="0" dirty="0">
                <a:solidFill>
                  <a:srgbClr val="000000"/>
                </a:solidFill>
                <a:effectLst/>
                <a:latin typeface="Montserrat"/>
              </a:rPr>
              <a:t> participation financière</a:t>
            </a:r>
          </a:p>
          <a:p>
            <a:pPr algn="l"/>
            <a:endParaRPr lang="en-NL" dirty="0"/>
          </a:p>
        </p:txBody>
      </p:sp>
    </p:spTree>
    <p:extLst>
      <p:ext uri="{BB962C8B-B14F-4D97-AF65-F5344CB8AC3E}">
        <p14:creationId xmlns:p14="http://schemas.microsoft.com/office/powerpoint/2010/main" val="3065752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57FAF-57BD-4420-976A-026878CF75F9}"/>
              </a:ext>
            </a:extLst>
          </p:cNvPr>
          <p:cNvSpPr>
            <a:spLocks noGrp="1"/>
          </p:cNvSpPr>
          <p:nvPr>
            <p:ph type="ctrTitle"/>
          </p:nvPr>
        </p:nvSpPr>
        <p:spPr>
          <a:xfrm>
            <a:off x="473528" y="583521"/>
            <a:ext cx="11544299" cy="608466"/>
          </a:xfrm>
        </p:spPr>
        <p:txBody>
          <a:bodyPr>
            <a:normAutofit fontScale="90000"/>
          </a:bodyPr>
          <a:lstStyle/>
          <a:p>
            <a:r>
              <a:rPr lang="en-GB" dirty="0" err="1"/>
              <a:t>L’offre</a:t>
            </a:r>
            <a:r>
              <a:rPr lang="en-GB" dirty="0"/>
              <a:t> P&amp;G Alumni</a:t>
            </a:r>
            <a:endParaRPr lang="en-NL" dirty="0"/>
          </a:p>
        </p:txBody>
      </p:sp>
      <p:sp>
        <p:nvSpPr>
          <p:cNvPr id="3" name="Subtitle 2">
            <a:extLst>
              <a:ext uri="{FF2B5EF4-FFF2-40B4-BE49-F238E27FC236}">
                <a16:creationId xmlns:a16="http://schemas.microsoft.com/office/drawing/2014/main" id="{22EA768B-5A4C-4C68-B906-E4CF12AC21A5}"/>
              </a:ext>
            </a:extLst>
          </p:cNvPr>
          <p:cNvSpPr>
            <a:spLocks noGrp="1"/>
          </p:cNvSpPr>
          <p:nvPr>
            <p:ph type="subTitle" idx="1"/>
          </p:nvPr>
        </p:nvSpPr>
        <p:spPr>
          <a:xfrm>
            <a:off x="882202" y="1674253"/>
            <a:ext cx="9963955" cy="4123707"/>
          </a:xfrm>
        </p:spPr>
        <p:txBody>
          <a:bodyPr>
            <a:normAutofit/>
          </a:bodyPr>
          <a:lstStyle/>
          <a:p>
            <a:pPr algn="l"/>
            <a:r>
              <a:rPr lang="fr-FR" i="0" dirty="0">
                <a:solidFill>
                  <a:srgbClr val="111111"/>
                </a:solidFill>
                <a:effectLst/>
                <a:latin typeface="Roboto"/>
              </a:rPr>
              <a:t>Un webinaire de présentation détaillée : le 10 décembre</a:t>
            </a:r>
          </a:p>
          <a:p>
            <a:pPr algn="l"/>
            <a:r>
              <a:rPr lang="fr-FR" sz="2000" dirty="0">
                <a:solidFill>
                  <a:srgbClr val="111111"/>
                </a:solidFill>
                <a:latin typeface="Roboto"/>
              </a:rPr>
              <a:t>	gratuit, inscription en ligne</a:t>
            </a:r>
            <a:endParaRPr lang="fr-FR" sz="2000" i="0" dirty="0">
              <a:solidFill>
                <a:srgbClr val="111111"/>
              </a:solidFill>
              <a:effectLst/>
              <a:latin typeface="Roboto"/>
            </a:endParaRPr>
          </a:p>
          <a:p>
            <a:pPr algn="l"/>
            <a:endParaRPr lang="fr-FR" i="0" dirty="0">
              <a:solidFill>
                <a:srgbClr val="111111"/>
              </a:solidFill>
              <a:effectLst/>
              <a:latin typeface="Roboto"/>
            </a:endParaRPr>
          </a:p>
          <a:p>
            <a:pPr algn="l"/>
            <a:r>
              <a:rPr lang="fr-FR" dirty="0">
                <a:solidFill>
                  <a:srgbClr val="111111"/>
                </a:solidFill>
                <a:latin typeface="Roboto"/>
              </a:rPr>
              <a:t>Un tarif défiant toute concurrence pour favoriser l'entraide</a:t>
            </a:r>
          </a:p>
          <a:p>
            <a:pPr algn="l"/>
            <a:endParaRPr lang="fr-FR" dirty="0">
              <a:solidFill>
                <a:srgbClr val="111111"/>
              </a:solidFill>
              <a:latin typeface="Roboto"/>
            </a:endParaRPr>
          </a:p>
          <a:p>
            <a:pPr algn="l"/>
            <a:r>
              <a:rPr lang="fr-FR" i="0" dirty="0">
                <a:solidFill>
                  <a:srgbClr val="111111"/>
                </a:solidFill>
                <a:effectLst/>
                <a:latin typeface="Roboto"/>
              </a:rPr>
              <a:t>Une inscription via le site, comme pour un évènement classique </a:t>
            </a:r>
            <a:endParaRPr lang="fr-FR" i="0" dirty="0">
              <a:solidFill>
                <a:srgbClr val="000000"/>
              </a:solidFill>
              <a:effectLst/>
              <a:latin typeface="Montserrat"/>
            </a:endParaRPr>
          </a:p>
          <a:p>
            <a:pPr algn="l"/>
            <a:r>
              <a:rPr lang="en-GB" dirty="0"/>
              <a:t>	</a:t>
            </a:r>
            <a:r>
              <a:rPr lang="en-GB" dirty="0" err="1"/>
              <a:t>puis</a:t>
            </a:r>
            <a:r>
              <a:rPr lang="en-GB" dirty="0"/>
              <a:t> constitution des </a:t>
            </a:r>
            <a:r>
              <a:rPr lang="en-GB" dirty="0" err="1"/>
              <a:t>groupes</a:t>
            </a:r>
            <a:r>
              <a:rPr lang="en-GB" dirty="0"/>
              <a:t> et </a:t>
            </a:r>
            <a:r>
              <a:rPr lang="en-GB" dirty="0" err="1"/>
              <a:t>déclenchement</a:t>
            </a:r>
            <a:r>
              <a:rPr lang="en-GB" dirty="0"/>
              <a:t> des sessions</a:t>
            </a:r>
            <a:endParaRPr lang="en-NL" dirty="0"/>
          </a:p>
        </p:txBody>
      </p:sp>
    </p:spTree>
    <p:extLst>
      <p:ext uri="{BB962C8B-B14F-4D97-AF65-F5344CB8AC3E}">
        <p14:creationId xmlns:p14="http://schemas.microsoft.com/office/powerpoint/2010/main" val="4023466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288</Words>
  <Application>Microsoft Office PowerPoint</Application>
  <PresentationFormat>Widescreen</PresentationFormat>
  <Paragraphs>35</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Montserrat</vt:lpstr>
      <vt:lpstr>Roboto</vt:lpstr>
      <vt:lpstr>Office Theme</vt:lpstr>
      <vt:lpstr>Qu’est-ce que le Co-Développement</vt:lpstr>
      <vt:lpstr>Une alternative intéressante</vt:lpstr>
      <vt:lpstr>Est-ce pour vous?</vt:lpstr>
      <vt:lpstr>L’offre P&amp;G Alumni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Qu’est-ce que le Co-Développement</dc:title>
  <dc:creator>Elisabeth Evrard</dc:creator>
  <cp:lastModifiedBy>Elisabeth Evrard</cp:lastModifiedBy>
  <cp:revision>4</cp:revision>
  <dcterms:created xsi:type="dcterms:W3CDTF">2020-11-26T13:00:59Z</dcterms:created>
  <dcterms:modified xsi:type="dcterms:W3CDTF">2020-11-26T15:39:15Z</dcterms:modified>
</cp:coreProperties>
</file>